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57" r:id="rId3"/>
    <p:sldId id="281" r:id="rId4"/>
    <p:sldId id="282" r:id="rId5"/>
    <p:sldId id="293" r:id="rId6"/>
    <p:sldId id="286" r:id="rId7"/>
    <p:sldId id="258" r:id="rId8"/>
    <p:sldId id="259" r:id="rId9"/>
    <p:sldId id="260" r:id="rId10"/>
    <p:sldId id="262" r:id="rId11"/>
    <p:sldId id="261" r:id="rId12"/>
    <p:sldId id="264" r:id="rId13"/>
    <p:sldId id="263" r:id="rId14"/>
    <p:sldId id="265" r:id="rId15"/>
    <p:sldId id="266" r:id="rId16"/>
    <p:sldId id="267" r:id="rId17"/>
    <p:sldId id="276" r:id="rId18"/>
    <p:sldId id="268" r:id="rId19"/>
    <p:sldId id="280" r:id="rId20"/>
    <p:sldId id="272" r:id="rId21"/>
    <p:sldId id="269" r:id="rId22"/>
    <p:sldId id="277" r:id="rId23"/>
    <p:sldId id="278" r:id="rId24"/>
    <p:sldId id="279" r:id="rId25"/>
    <p:sldId id="287" r:id="rId26"/>
    <p:sldId id="289" r:id="rId27"/>
    <p:sldId id="288" r:id="rId28"/>
    <p:sldId id="283" r:id="rId29"/>
    <p:sldId id="294" r:id="rId30"/>
    <p:sldId id="295" r:id="rId31"/>
    <p:sldId id="290" r:id="rId32"/>
    <p:sldId id="291" r:id="rId33"/>
    <p:sldId id="292" r:id="rId34"/>
    <p:sldId id="284" r:id="rId35"/>
    <p:sldId id="297" r:id="rId36"/>
    <p:sldId id="296" r:id="rId37"/>
    <p:sldId id="298" r:id="rId38"/>
    <p:sldId id="299" r:id="rId39"/>
    <p:sldId id="300" r:id="rId40"/>
    <p:sldId id="30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91"/>
    <p:restoredTop sz="94662"/>
  </p:normalViewPr>
  <p:slideViewPr>
    <p:cSldViewPr snapToGrid="0">
      <p:cViewPr>
        <p:scale>
          <a:sx n="80" d="100"/>
          <a:sy n="80" d="100"/>
        </p:scale>
        <p:origin x="10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902F98-A9E8-4BD8-9C91-99559E9469E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823439-0C74-4E24-8166-C954E356CBA9}">
      <dgm:prSet/>
      <dgm:spPr/>
      <dgm:t>
        <a:bodyPr/>
        <a:lstStyle/>
        <a:p>
          <a:r>
            <a:rPr kumimoji="1" lang="ko-KR"/>
            <a:t>데이터 탐색</a:t>
          </a:r>
          <a:endParaRPr lang="en-US"/>
        </a:p>
      </dgm:t>
    </dgm:pt>
    <dgm:pt modelId="{33D5B18A-0B2E-4226-A53F-F9056E9FC5BB}" type="parTrans" cxnId="{DB60896F-2F0C-4E5E-AD1E-866404D16289}">
      <dgm:prSet/>
      <dgm:spPr/>
      <dgm:t>
        <a:bodyPr/>
        <a:lstStyle/>
        <a:p>
          <a:endParaRPr lang="en-US"/>
        </a:p>
      </dgm:t>
    </dgm:pt>
    <dgm:pt modelId="{24ED0AEC-B3C9-4620-B8C7-75EF0F067F26}" type="sibTrans" cxnId="{DB60896F-2F0C-4E5E-AD1E-866404D16289}">
      <dgm:prSet/>
      <dgm:spPr/>
      <dgm:t>
        <a:bodyPr/>
        <a:lstStyle/>
        <a:p>
          <a:endParaRPr lang="en-US"/>
        </a:p>
      </dgm:t>
    </dgm:pt>
    <dgm:pt modelId="{0AE4790E-3DEA-4E1B-8D3D-85A661E16C5A}">
      <dgm:prSet/>
      <dgm:spPr/>
      <dgm:t>
        <a:bodyPr/>
        <a:lstStyle/>
        <a:p>
          <a:r>
            <a:rPr kumimoji="1" lang="ko-KR"/>
            <a:t>데이터 전처리</a:t>
          </a:r>
          <a:endParaRPr lang="en-US"/>
        </a:p>
      </dgm:t>
    </dgm:pt>
    <dgm:pt modelId="{E052451F-6293-4E74-B544-E463A4EDCA90}" type="parTrans" cxnId="{D1A8E4A3-22B1-43EA-AEDF-4547218770AD}">
      <dgm:prSet/>
      <dgm:spPr/>
      <dgm:t>
        <a:bodyPr/>
        <a:lstStyle/>
        <a:p>
          <a:endParaRPr lang="en-US"/>
        </a:p>
      </dgm:t>
    </dgm:pt>
    <dgm:pt modelId="{97FB34AC-E296-4965-9AA7-F947624B7FB4}" type="sibTrans" cxnId="{D1A8E4A3-22B1-43EA-AEDF-4547218770AD}">
      <dgm:prSet/>
      <dgm:spPr/>
      <dgm:t>
        <a:bodyPr/>
        <a:lstStyle/>
        <a:p>
          <a:endParaRPr lang="en-US"/>
        </a:p>
      </dgm:t>
    </dgm:pt>
    <dgm:pt modelId="{1910863E-B132-4299-BFBA-488A749E2AE8}">
      <dgm:prSet/>
      <dgm:spPr/>
      <dgm:t>
        <a:bodyPr/>
        <a:lstStyle/>
        <a:p>
          <a:r>
            <a:rPr kumimoji="1" lang="ko-KR" dirty="0"/>
            <a:t>모델 선정</a:t>
          </a:r>
          <a:endParaRPr lang="en-US" dirty="0"/>
        </a:p>
      </dgm:t>
    </dgm:pt>
    <dgm:pt modelId="{D38EEF9C-B114-4DE8-ADBE-3DA20D3E4511}" type="parTrans" cxnId="{953720C5-6CD6-4C2F-82A8-E00667E5C26C}">
      <dgm:prSet/>
      <dgm:spPr/>
      <dgm:t>
        <a:bodyPr/>
        <a:lstStyle/>
        <a:p>
          <a:endParaRPr lang="en-US"/>
        </a:p>
      </dgm:t>
    </dgm:pt>
    <dgm:pt modelId="{D3E8FFAD-3940-4F02-BF53-5CEFA0EE2DDE}" type="sibTrans" cxnId="{953720C5-6CD6-4C2F-82A8-E00667E5C26C}">
      <dgm:prSet/>
      <dgm:spPr/>
      <dgm:t>
        <a:bodyPr/>
        <a:lstStyle/>
        <a:p>
          <a:endParaRPr lang="en-US"/>
        </a:p>
      </dgm:t>
    </dgm:pt>
    <dgm:pt modelId="{39F13CFF-EB4A-416E-8336-36480CF6F621}">
      <dgm:prSet/>
      <dgm:spPr/>
      <dgm:t>
        <a:bodyPr/>
        <a:lstStyle/>
        <a:p>
          <a:r>
            <a:rPr kumimoji="1" lang="ko-KR"/>
            <a:t>모델 결과</a:t>
          </a:r>
          <a:endParaRPr lang="en-US"/>
        </a:p>
      </dgm:t>
    </dgm:pt>
    <dgm:pt modelId="{38EBB4A4-8A38-468E-8834-0FC3AF4AFA32}" type="parTrans" cxnId="{5D590CA7-7EA0-4A2E-B851-9A89A4458EB6}">
      <dgm:prSet/>
      <dgm:spPr/>
      <dgm:t>
        <a:bodyPr/>
        <a:lstStyle/>
        <a:p>
          <a:endParaRPr lang="en-US"/>
        </a:p>
      </dgm:t>
    </dgm:pt>
    <dgm:pt modelId="{26FCABEA-371B-4FCF-BCD4-84CD2AC98B4D}" type="sibTrans" cxnId="{5D590CA7-7EA0-4A2E-B851-9A89A4458EB6}">
      <dgm:prSet/>
      <dgm:spPr/>
      <dgm:t>
        <a:bodyPr/>
        <a:lstStyle/>
        <a:p>
          <a:endParaRPr lang="en-US"/>
        </a:p>
      </dgm:t>
    </dgm:pt>
    <dgm:pt modelId="{3AF1A0A3-8A39-4961-820F-D449D2CC7031}">
      <dgm:prSet/>
      <dgm:spPr/>
      <dgm:t>
        <a:bodyPr/>
        <a:lstStyle/>
        <a:p>
          <a:r>
            <a:rPr kumimoji="1" lang="ko-KR" dirty="0"/>
            <a:t>결</a:t>
          </a:r>
          <a:r>
            <a:rPr kumimoji="1" lang="ko-KR" altLang="en-US" dirty="0"/>
            <a:t>론 및 정리</a:t>
          </a:r>
          <a:endParaRPr lang="en-US" dirty="0"/>
        </a:p>
      </dgm:t>
    </dgm:pt>
    <dgm:pt modelId="{71EAF0EA-8706-4E5C-BA57-81502BA58B95}" type="parTrans" cxnId="{4A76766E-E6D0-49CC-B4B1-42EDCB16A63E}">
      <dgm:prSet/>
      <dgm:spPr/>
      <dgm:t>
        <a:bodyPr/>
        <a:lstStyle/>
        <a:p>
          <a:endParaRPr lang="en-US"/>
        </a:p>
      </dgm:t>
    </dgm:pt>
    <dgm:pt modelId="{5D3C4348-2A78-41D2-867E-8F156D91F76F}" type="sibTrans" cxnId="{4A76766E-E6D0-49CC-B4B1-42EDCB16A63E}">
      <dgm:prSet/>
      <dgm:spPr/>
      <dgm:t>
        <a:bodyPr/>
        <a:lstStyle/>
        <a:p>
          <a:endParaRPr lang="en-US"/>
        </a:p>
      </dgm:t>
    </dgm:pt>
    <dgm:pt modelId="{721D3843-006A-7742-9637-750B76AA6762}" type="pres">
      <dgm:prSet presAssocID="{1D902F98-A9E8-4BD8-9C91-99559E9469E2}" presName="vert0" presStyleCnt="0">
        <dgm:presLayoutVars>
          <dgm:dir/>
          <dgm:animOne val="branch"/>
          <dgm:animLvl val="lvl"/>
        </dgm:presLayoutVars>
      </dgm:prSet>
      <dgm:spPr/>
    </dgm:pt>
    <dgm:pt modelId="{50D046C0-7EF3-BF44-9296-CBD9C96A32BC}" type="pres">
      <dgm:prSet presAssocID="{65823439-0C74-4E24-8166-C954E356CBA9}" presName="thickLine" presStyleLbl="alignNode1" presStyleIdx="0" presStyleCnt="5"/>
      <dgm:spPr/>
    </dgm:pt>
    <dgm:pt modelId="{EC7750CE-171E-4246-BBB7-60CE88B60BE7}" type="pres">
      <dgm:prSet presAssocID="{65823439-0C74-4E24-8166-C954E356CBA9}" presName="horz1" presStyleCnt="0"/>
      <dgm:spPr/>
    </dgm:pt>
    <dgm:pt modelId="{DEEC3514-7D58-4748-8E3C-38283FF98B3D}" type="pres">
      <dgm:prSet presAssocID="{65823439-0C74-4E24-8166-C954E356CBA9}" presName="tx1" presStyleLbl="revTx" presStyleIdx="0" presStyleCnt="5"/>
      <dgm:spPr/>
    </dgm:pt>
    <dgm:pt modelId="{A763E777-3077-254F-8DF8-301FCF46578D}" type="pres">
      <dgm:prSet presAssocID="{65823439-0C74-4E24-8166-C954E356CBA9}" presName="vert1" presStyleCnt="0"/>
      <dgm:spPr/>
    </dgm:pt>
    <dgm:pt modelId="{05DBB62E-FF09-404B-A361-45772BC74287}" type="pres">
      <dgm:prSet presAssocID="{0AE4790E-3DEA-4E1B-8D3D-85A661E16C5A}" presName="thickLine" presStyleLbl="alignNode1" presStyleIdx="1" presStyleCnt="5"/>
      <dgm:spPr/>
    </dgm:pt>
    <dgm:pt modelId="{537E0D5E-0DC6-6D4F-9D98-1A92D52C94B0}" type="pres">
      <dgm:prSet presAssocID="{0AE4790E-3DEA-4E1B-8D3D-85A661E16C5A}" presName="horz1" presStyleCnt="0"/>
      <dgm:spPr/>
    </dgm:pt>
    <dgm:pt modelId="{D42F2D1F-AFA4-EE41-B540-F8E56B757EC2}" type="pres">
      <dgm:prSet presAssocID="{0AE4790E-3DEA-4E1B-8D3D-85A661E16C5A}" presName="tx1" presStyleLbl="revTx" presStyleIdx="1" presStyleCnt="5"/>
      <dgm:spPr/>
    </dgm:pt>
    <dgm:pt modelId="{216F91F7-F6AE-0E43-9364-D99E97F109FF}" type="pres">
      <dgm:prSet presAssocID="{0AE4790E-3DEA-4E1B-8D3D-85A661E16C5A}" presName="vert1" presStyleCnt="0"/>
      <dgm:spPr/>
    </dgm:pt>
    <dgm:pt modelId="{B4C1CD08-F8A8-1342-9517-6F617A3C42B7}" type="pres">
      <dgm:prSet presAssocID="{1910863E-B132-4299-BFBA-488A749E2AE8}" presName="thickLine" presStyleLbl="alignNode1" presStyleIdx="2" presStyleCnt="5"/>
      <dgm:spPr/>
    </dgm:pt>
    <dgm:pt modelId="{D2876608-C13B-184F-ACB3-F4B752E12C2E}" type="pres">
      <dgm:prSet presAssocID="{1910863E-B132-4299-BFBA-488A749E2AE8}" presName="horz1" presStyleCnt="0"/>
      <dgm:spPr/>
    </dgm:pt>
    <dgm:pt modelId="{28FCD6F6-2314-A048-A767-D95A7F596A47}" type="pres">
      <dgm:prSet presAssocID="{1910863E-B132-4299-BFBA-488A749E2AE8}" presName="tx1" presStyleLbl="revTx" presStyleIdx="2" presStyleCnt="5"/>
      <dgm:spPr/>
    </dgm:pt>
    <dgm:pt modelId="{D6F10897-401C-C745-869A-D0228115BC9B}" type="pres">
      <dgm:prSet presAssocID="{1910863E-B132-4299-BFBA-488A749E2AE8}" presName="vert1" presStyleCnt="0"/>
      <dgm:spPr/>
    </dgm:pt>
    <dgm:pt modelId="{53154EB0-95BD-8049-AA9E-05D8DCD9636E}" type="pres">
      <dgm:prSet presAssocID="{39F13CFF-EB4A-416E-8336-36480CF6F621}" presName="thickLine" presStyleLbl="alignNode1" presStyleIdx="3" presStyleCnt="5"/>
      <dgm:spPr/>
    </dgm:pt>
    <dgm:pt modelId="{7806B4B5-268F-7941-B451-D396BC681CB9}" type="pres">
      <dgm:prSet presAssocID="{39F13CFF-EB4A-416E-8336-36480CF6F621}" presName="horz1" presStyleCnt="0"/>
      <dgm:spPr/>
    </dgm:pt>
    <dgm:pt modelId="{8DA9D588-0F97-634C-B0F9-55DB77BA18D7}" type="pres">
      <dgm:prSet presAssocID="{39F13CFF-EB4A-416E-8336-36480CF6F621}" presName="tx1" presStyleLbl="revTx" presStyleIdx="3" presStyleCnt="5"/>
      <dgm:spPr/>
    </dgm:pt>
    <dgm:pt modelId="{870C637E-FBBB-D54C-869B-62C75C3847EF}" type="pres">
      <dgm:prSet presAssocID="{39F13CFF-EB4A-416E-8336-36480CF6F621}" presName="vert1" presStyleCnt="0"/>
      <dgm:spPr/>
    </dgm:pt>
    <dgm:pt modelId="{A1CC594C-4ABC-CF44-8585-956ED5A32C57}" type="pres">
      <dgm:prSet presAssocID="{3AF1A0A3-8A39-4961-820F-D449D2CC7031}" presName="thickLine" presStyleLbl="alignNode1" presStyleIdx="4" presStyleCnt="5"/>
      <dgm:spPr/>
    </dgm:pt>
    <dgm:pt modelId="{D8FB7784-C658-E843-9B32-5B36AC7B5EEB}" type="pres">
      <dgm:prSet presAssocID="{3AF1A0A3-8A39-4961-820F-D449D2CC7031}" presName="horz1" presStyleCnt="0"/>
      <dgm:spPr/>
    </dgm:pt>
    <dgm:pt modelId="{43BFC524-195D-B644-863A-F6C6C43079F5}" type="pres">
      <dgm:prSet presAssocID="{3AF1A0A3-8A39-4961-820F-D449D2CC7031}" presName="tx1" presStyleLbl="revTx" presStyleIdx="4" presStyleCnt="5"/>
      <dgm:spPr/>
    </dgm:pt>
    <dgm:pt modelId="{420A19D7-62F3-C04B-A11B-895FE4B82A57}" type="pres">
      <dgm:prSet presAssocID="{3AF1A0A3-8A39-4961-820F-D449D2CC7031}" presName="vert1" presStyleCnt="0"/>
      <dgm:spPr/>
    </dgm:pt>
  </dgm:ptLst>
  <dgm:cxnLst>
    <dgm:cxn modelId="{40FC2F20-7791-C84D-AC42-3A1CA1D5DB8B}" type="presOf" srcId="{1D902F98-A9E8-4BD8-9C91-99559E9469E2}" destId="{721D3843-006A-7742-9637-750B76AA6762}" srcOrd="0" destOrd="0" presId="urn:microsoft.com/office/officeart/2008/layout/LinedList"/>
    <dgm:cxn modelId="{DAF6EC4C-9585-A840-9142-A38F34AEB96F}" type="presOf" srcId="{1910863E-B132-4299-BFBA-488A749E2AE8}" destId="{28FCD6F6-2314-A048-A767-D95A7F596A47}" srcOrd="0" destOrd="0" presId="urn:microsoft.com/office/officeart/2008/layout/LinedList"/>
    <dgm:cxn modelId="{DF71506E-5B67-1B46-A05D-C45D9B72F72C}" type="presOf" srcId="{39F13CFF-EB4A-416E-8336-36480CF6F621}" destId="{8DA9D588-0F97-634C-B0F9-55DB77BA18D7}" srcOrd="0" destOrd="0" presId="urn:microsoft.com/office/officeart/2008/layout/LinedList"/>
    <dgm:cxn modelId="{4A76766E-E6D0-49CC-B4B1-42EDCB16A63E}" srcId="{1D902F98-A9E8-4BD8-9C91-99559E9469E2}" destId="{3AF1A0A3-8A39-4961-820F-D449D2CC7031}" srcOrd="4" destOrd="0" parTransId="{71EAF0EA-8706-4E5C-BA57-81502BA58B95}" sibTransId="{5D3C4348-2A78-41D2-867E-8F156D91F76F}"/>
    <dgm:cxn modelId="{DB60896F-2F0C-4E5E-AD1E-866404D16289}" srcId="{1D902F98-A9E8-4BD8-9C91-99559E9469E2}" destId="{65823439-0C74-4E24-8166-C954E356CBA9}" srcOrd="0" destOrd="0" parTransId="{33D5B18A-0B2E-4226-A53F-F9056E9FC5BB}" sibTransId="{24ED0AEC-B3C9-4620-B8C7-75EF0F067F26}"/>
    <dgm:cxn modelId="{FDADD479-9A34-7B42-80F4-C7F413CB131F}" type="presOf" srcId="{3AF1A0A3-8A39-4961-820F-D449D2CC7031}" destId="{43BFC524-195D-B644-863A-F6C6C43079F5}" srcOrd="0" destOrd="0" presId="urn:microsoft.com/office/officeart/2008/layout/LinedList"/>
    <dgm:cxn modelId="{E667D67D-CC35-9D43-9902-226BA702FA1B}" type="presOf" srcId="{65823439-0C74-4E24-8166-C954E356CBA9}" destId="{DEEC3514-7D58-4748-8E3C-38283FF98B3D}" srcOrd="0" destOrd="0" presId="urn:microsoft.com/office/officeart/2008/layout/LinedList"/>
    <dgm:cxn modelId="{D1A8E4A3-22B1-43EA-AEDF-4547218770AD}" srcId="{1D902F98-A9E8-4BD8-9C91-99559E9469E2}" destId="{0AE4790E-3DEA-4E1B-8D3D-85A661E16C5A}" srcOrd="1" destOrd="0" parTransId="{E052451F-6293-4E74-B544-E463A4EDCA90}" sibTransId="{97FB34AC-E296-4965-9AA7-F947624B7FB4}"/>
    <dgm:cxn modelId="{5D590CA7-7EA0-4A2E-B851-9A89A4458EB6}" srcId="{1D902F98-A9E8-4BD8-9C91-99559E9469E2}" destId="{39F13CFF-EB4A-416E-8336-36480CF6F621}" srcOrd="3" destOrd="0" parTransId="{38EBB4A4-8A38-468E-8834-0FC3AF4AFA32}" sibTransId="{26FCABEA-371B-4FCF-BCD4-84CD2AC98B4D}"/>
    <dgm:cxn modelId="{0D54C9B0-5FD5-A046-87EF-DD59D50A1117}" type="presOf" srcId="{0AE4790E-3DEA-4E1B-8D3D-85A661E16C5A}" destId="{D42F2D1F-AFA4-EE41-B540-F8E56B757EC2}" srcOrd="0" destOrd="0" presId="urn:microsoft.com/office/officeart/2008/layout/LinedList"/>
    <dgm:cxn modelId="{953720C5-6CD6-4C2F-82A8-E00667E5C26C}" srcId="{1D902F98-A9E8-4BD8-9C91-99559E9469E2}" destId="{1910863E-B132-4299-BFBA-488A749E2AE8}" srcOrd="2" destOrd="0" parTransId="{D38EEF9C-B114-4DE8-ADBE-3DA20D3E4511}" sibTransId="{D3E8FFAD-3940-4F02-BF53-5CEFA0EE2DDE}"/>
    <dgm:cxn modelId="{B6BD318A-F007-8247-87EB-A0469EDEA4ED}" type="presParOf" srcId="{721D3843-006A-7742-9637-750B76AA6762}" destId="{50D046C0-7EF3-BF44-9296-CBD9C96A32BC}" srcOrd="0" destOrd="0" presId="urn:microsoft.com/office/officeart/2008/layout/LinedList"/>
    <dgm:cxn modelId="{687F1423-4645-4145-AA32-888A8B751FD0}" type="presParOf" srcId="{721D3843-006A-7742-9637-750B76AA6762}" destId="{EC7750CE-171E-4246-BBB7-60CE88B60BE7}" srcOrd="1" destOrd="0" presId="urn:microsoft.com/office/officeart/2008/layout/LinedList"/>
    <dgm:cxn modelId="{E9A61916-B23D-2E4E-B2BF-06F7386C88B9}" type="presParOf" srcId="{EC7750CE-171E-4246-BBB7-60CE88B60BE7}" destId="{DEEC3514-7D58-4748-8E3C-38283FF98B3D}" srcOrd="0" destOrd="0" presId="urn:microsoft.com/office/officeart/2008/layout/LinedList"/>
    <dgm:cxn modelId="{78E6D6CD-1E58-BC40-B460-8B9431DB7E64}" type="presParOf" srcId="{EC7750CE-171E-4246-BBB7-60CE88B60BE7}" destId="{A763E777-3077-254F-8DF8-301FCF46578D}" srcOrd="1" destOrd="0" presId="urn:microsoft.com/office/officeart/2008/layout/LinedList"/>
    <dgm:cxn modelId="{5FB2A3AC-DBD7-FC45-B18A-887D678164FF}" type="presParOf" srcId="{721D3843-006A-7742-9637-750B76AA6762}" destId="{05DBB62E-FF09-404B-A361-45772BC74287}" srcOrd="2" destOrd="0" presId="urn:microsoft.com/office/officeart/2008/layout/LinedList"/>
    <dgm:cxn modelId="{A710CF48-1919-AD40-9E17-CACC0ABD2450}" type="presParOf" srcId="{721D3843-006A-7742-9637-750B76AA6762}" destId="{537E0D5E-0DC6-6D4F-9D98-1A92D52C94B0}" srcOrd="3" destOrd="0" presId="urn:microsoft.com/office/officeart/2008/layout/LinedList"/>
    <dgm:cxn modelId="{FD710E27-27FA-E044-BE23-DDD2F90AADD1}" type="presParOf" srcId="{537E0D5E-0DC6-6D4F-9D98-1A92D52C94B0}" destId="{D42F2D1F-AFA4-EE41-B540-F8E56B757EC2}" srcOrd="0" destOrd="0" presId="urn:microsoft.com/office/officeart/2008/layout/LinedList"/>
    <dgm:cxn modelId="{70961A3E-2903-6C4C-979B-A453402B08FD}" type="presParOf" srcId="{537E0D5E-0DC6-6D4F-9D98-1A92D52C94B0}" destId="{216F91F7-F6AE-0E43-9364-D99E97F109FF}" srcOrd="1" destOrd="0" presId="urn:microsoft.com/office/officeart/2008/layout/LinedList"/>
    <dgm:cxn modelId="{42DECA3E-3663-584B-85B8-E0FBFF363E5E}" type="presParOf" srcId="{721D3843-006A-7742-9637-750B76AA6762}" destId="{B4C1CD08-F8A8-1342-9517-6F617A3C42B7}" srcOrd="4" destOrd="0" presId="urn:microsoft.com/office/officeart/2008/layout/LinedList"/>
    <dgm:cxn modelId="{B9111379-6D7D-654D-B24E-C5640BCE4BF9}" type="presParOf" srcId="{721D3843-006A-7742-9637-750B76AA6762}" destId="{D2876608-C13B-184F-ACB3-F4B752E12C2E}" srcOrd="5" destOrd="0" presId="urn:microsoft.com/office/officeart/2008/layout/LinedList"/>
    <dgm:cxn modelId="{B8A4B880-0245-BF4D-A493-2CAB35BB5A36}" type="presParOf" srcId="{D2876608-C13B-184F-ACB3-F4B752E12C2E}" destId="{28FCD6F6-2314-A048-A767-D95A7F596A47}" srcOrd="0" destOrd="0" presId="urn:microsoft.com/office/officeart/2008/layout/LinedList"/>
    <dgm:cxn modelId="{237BD9DA-2FE9-F346-ACDA-626779BAB1D3}" type="presParOf" srcId="{D2876608-C13B-184F-ACB3-F4B752E12C2E}" destId="{D6F10897-401C-C745-869A-D0228115BC9B}" srcOrd="1" destOrd="0" presId="urn:microsoft.com/office/officeart/2008/layout/LinedList"/>
    <dgm:cxn modelId="{51CCB515-E683-384F-A4F7-07897658D330}" type="presParOf" srcId="{721D3843-006A-7742-9637-750B76AA6762}" destId="{53154EB0-95BD-8049-AA9E-05D8DCD9636E}" srcOrd="6" destOrd="0" presId="urn:microsoft.com/office/officeart/2008/layout/LinedList"/>
    <dgm:cxn modelId="{113D9084-8F09-7248-B4C9-FD5E5267A4D4}" type="presParOf" srcId="{721D3843-006A-7742-9637-750B76AA6762}" destId="{7806B4B5-268F-7941-B451-D396BC681CB9}" srcOrd="7" destOrd="0" presId="urn:microsoft.com/office/officeart/2008/layout/LinedList"/>
    <dgm:cxn modelId="{AC9836FF-A3A0-4C4A-8D2E-490142DC2D34}" type="presParOf" srcId="{7806B4B5-268F-7941-B451-D396BC681CB9}" destId="{8DA9D588-0F97-634C-B0F9-55DB77BA18D7}" srcOrd="0" destOrd="0" presId="urn:microsoft.com/office/officeart/2008/layout/LinedList"/>
    <dgm:cxn modelId="{01DBBD75-647C-C34B-9E0E-32178A3673EC}" type="presParOf" srcId="{7806B4B5-268F-7941-B451-D396BC681CB9}" destId="{870C637E-FBBB-D54C-869B-62C75C3847EF}" srcOrd="1" destOrd="0" presId="urn:microsoft.com/office/officeart/2008/layout/LinedList"/>
    <dgm:cxn modelId="{EA485851-9F0B-F649-AD30-4FA5FC1F2F28}" type="presParOf" srcId="{721D3843-006A-7742-9637-750B76AA6762}" destId="{A1CC594C-4ABC-CF44-8585-956ED5A32C57}" srcOrd="8" destOrd="0" presId="urn:microsoft.com/office/officeart/2008/layout/LinedList"/>
    <dgm:cxn modelId="{91604C11-EE5B-214B-BD93-830AAE631CCD}" type="presParOf" srcId="{721D3843-006A-7742-9637-750B76AA6762}" destId="{D8FB7784-C658-E843-9B32-5B36AC7B5EEB}" srcOrd="9" destOrd="0" presId="urn:microsoft.com/office/officeart/2008/layout/LinedList"/>
    <dgm:cxn modelId="{E9282B51-A17C-3344-BF96-44B0D7FE8D28}" type="presParOf" srcId="{D8FB7784-C658-E843-9B32-5B36AC7B5EEB}" destId="{43BFC524-195D-B644-863A-F6C6C43079F5}" srcOrd="0" destOrd="0" presId="urn:microsoft.com/office/officeart/2008/layout/LinedList"/>
    <dgm:cxn modelId="{0EBCCD9F-A000-A645-840F-70B37EE38472}" type="presParOf" srcId="{D8FB7784-C658-E843-9B32-5B36AC7B5EEB}" destId="{420A19D7-62F3-C04B-A11B-895FE4B82A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046C0-7EF3-BF44-9296-CBD9C96A32BC}">
      <dsp:nvSpPr>
        <dsp:cNvPr id="0" name=""/>
        <dsp:cNvSpPr/>
      </dsp:nvSpPr>
      <dsp:spPr>
        <a:xfrm>
          <a:off x="0" y="607"/>
          <a:ext cx="54735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C3514-7D58-4748-8E3C-38283FF98B3D}">
      <dsp:nvSpPr>
        <dsp:cNvPr id="0" name=""/>
        <dsp:cNvSpPr/>
      </dsp:nvSpPr>
      <dsp:spPr>
        <a:xfrm>
          <a:off x="0" y="607"/>
          <a:ext cx="5473546" cy="9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500" kern="1200"/>
            <a:t>데이터 탐색</a:t>
          </a:r>
          <a:endParaRPr lang="en-US" sz="3500" kern="1200"/>
        </a:p>
      </dsp:txBody>
      <dsp:txXfrm>
        <a:off x="0" y="607"/>
        <a:ext cx="5473546" cy="995368"/>
      </dsp:txXfrm>
    </dsp:sp>
    <dsp:sp modelId="{05DBB62E-FF09-404B-A361-45772BC74287}">
      <dsp:nvSpPr>
        <dsp:cNvPr id="0" name=""/>
        <dsp:cNvSpPr/>
      </dsp:nvSpPr>
      <dsp:spPr>
        <a:xfrm>
          <a:off x="0" y="995975"/>
          <a:ext cx="5473546" cy="0"/>
        </a:xfrm>
        <a:prstGeom prst="line">
          <a:avLst/>
        </a:prstGeom>
        <a:solidFill>
          <a:schemeClr val="accent2">
            <a:hueOff val="-363841"/>
            <a:satOff val="-20982"/>
            <a:lumOff val="1961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F2D1F-AFA4-EE41-B540-F8E56B757EC2}">
      <dsp:nvSpPr>
        <dsp:cNvPr id="0" name=""/>
        <dsp:cNvSpPr/>
      </dsp:nvSpPr>
      <dsp:spPr>
        <a:xfrm>
          <a:off x="0" y="995975"/>
          <a:ext cx="5473546" cy="9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500" kern="1200"/>
            <a:t>데이터 전처리</a:t>
          </a:r>
          <a:endParaRPr lang="en-US" sz="3500" kern="1200"/>
        </a:p>
      </dsp:txBody>
      <dsp:txXfrm>
        <a:off x="0" y="995975"/>
        <a:ext cx="5473546" cy="995368"/>
      </dsp:txXfrm>
    </dsp:sp>
    <dsp:sp modelId="{B4C1CD08-F8A8-1342-9517-6F617A3C42B7}">
      <dsp:nvSpPr>
        <dsp:cNvPr id="0" name=""/>
        <dsp:cNvSpPr/>
      </dsp:nvSpPr>
      <dsp:spPr>
        <a:xfrm>
          <a:off x="0" y="1991343"/>
          <a:ext cx="5473546" cy="0"/>
        </a:xfrm>
        <a:prstGeom prst="line">
          <a:avLst/>
        </a:prstGeom>
        <a:solidFill>
          <a:schemeClr val="accent2">
            <a:hueOff val="-727682"/>
            <a:satOff val="-41964"/>
            <a:lumOff val="3921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CD6F6-2314-A048-A767-D95A7F596A47}">
      <dsp:nvSpPr>
        <dsp:cNvPr id="0" name=""/>
        <dsp:cNvSpPr/>
      </dsp:nvSpPr>
      <dsp:spPr>
        <a:xfrm>
          <a:off x="0" y="1991343"/>
          <a:ext cx="5473546" cy="9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500" kern="1200" dirty="0"/>
            <a:t>모델 선정</a:t>
          </a:r>
          <a:endParaRPr lang="en-US" sz="3500" kern="1200" dirty="0"/>
        </a:p>
      </dsp:txBody>
      <dsp:txXfrm>
        <a:off x="0" y="1991343"/>
        <a:ext cx="5473546" cy="995368"/>
      </dsp:txXfrm>
    </dsp:sp>
    <dsp:sp modelId="{53154EB0-95BD-8049-AA9E-05D8DCD9636E}">
      <dsp:nvSpPr>
        <dsp:cNvPr id="0" name=""/>
        <dsp:cNvSpPr/>
      </dsp:nvSpPr>
      <dsp:spPr>
        <a:xfrm>
          <a:off x="0" y="2986712"/>
          <a:ext cx="5473546" cy="0"/>
        </a:xfrm>
        <a:prstGeom prst="line">
          <a:avLst/>
        </a:prstGeom>
        <a:solidFill>
          <a:schemeClr val="accent2">
            <a:hueOff val="-1091522"/>
            <a:satOff val="-62946"/>
            <a:lumOff val="5882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9D588-0F97-634C-B0F9-55DB77BA18D7}">
      <dsp:nvSpPr>
        <dsp:cNvPr id="0" name=""/>
        <dsp:cNvSpPr/>
      </dsp:nvSpPr>
      <dsp:spPr>
        <a:xfrm>
          <a:off x="0" y="2986712"/>
          <a:ext cx="5473546" cy="9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500" kern="1200"/>
            <a:t>모델 결과</a:t>
          </a:r>
          <a:endParaRPr lang="en-US" sz="3500" kern="1200"/>
        </a:p>
      </dsp:txBody>
      <dsp:txXfrm>
        <a:off x="0" y="2986712"/>
        <a:ext cx="5473546" cy="995368"/>
      </dsp:txXfrm>
    </dsp:sp>
    <dsp:sp modelId="{A1CC594C-4ABC-CF44-8585-956ED5A32C57}">
      <dsp:nvSpPr>
        <dsp:cNvPr id="0" name=""/>
        <dsp:cNvSpPr/>
      </dsp:nvSpPr>
      <dsp:spPr>
        <a:xfrm>
          <a:off x="0" y="3982080"/>
          <a:ext cx="5473546" cy="0"/>
        </a:xfrm>
        <a:prstGeom prst="line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FC524-195D-B644-863A-F6C6C43079F5}">
      <dsp:nvSpPr>
        <dsp:cNvPr id="0" name=""/>
        <dsp:cNvSpPr/>
      </dsp:nvSpPr>
      <dsp:spPr>
        <a:xfrm>
          <a:off x="0" y="3982080"/>
          <a:ext cx="5473546" cy="9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500" kern="1200" dirty="0"/>
            <a:t>결</a:t>
          </a:r>
          <a:r>
            <a:rPr kumimoji="1" lang="ko-KR" altLang="en-US" sz="3500" kern="1200" dirty="0"/>
            <a:t>론 및 정리</a:t>
          </a:r>
          <a:endParaRPr lang="en-US" sz="3500" kern="1200" dirty="0"/>
        </a:p>
      </dsp:txBody>
      <dsp:txXfrm>
        <a:off x="0" y="3982080"/>
        <a:ext cx="5473546" cy="99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0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1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8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1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10/28/24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4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10/28/24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4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1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36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10/28/24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3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app.com/map.ph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BB887A-DB02-4431-8FDF-F517505C9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5B6C63-2172-E58B-6843-51CE3930B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0652" y="1863596"/>
            <a:ext cx="5852698" cy="3130807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/>
              <a:t>서울시립대학교 통계학과</a:t>
            </a:r>
            <a:br>
              <a:rPr kumimoji="1" lang="ko-KR" altLang="en-US" dirty="0"/>
            </a:br>
            <a:r>
              <a:rPr kumimoji="1" lang="ko-KR" altLang="en-US" dirty="0"/>
              <a:t>데이터 분석 경진대회</a:t>
            </a:r>
            <a:br>
              <a:rPr kumimoji="1" lang="ko-KR" altLang="en-US" dirty="0"/>
            </a:b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A29A9A-BD52-A26F-9462-F471C38F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476" y="4805937"/>
            <a:ext cx="5852698" cy="2240529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팀 </a:t>
            </a:r>
            <a:r>
              <a:rPr kumimoji="1" lang="en-US" altLang="ko-KR" sz="3600"/>
              <a:t>btcon</a:t>
            </a:r>
            <a:endParaRPr kumimoji="1" lang="ko-KR" altLang="en-US" sz="3600" dirty="0"/>
          </a:p>
        </p:txBody>
      </p:sp>
      <p:pic>
        <p:nvPicPr>
          <p:cNvPr id="4" name="Picture 3" descr="흰색 배경의 망간 접속 추상도">
            <a:extLst>
              <a:ext uri="{FF2B5EF4-FFF2-40B4-BE49-F238E27FC236}">
                <a16:creationId xmlns:a16="http://schemas.microsoft.com/office/drawing/2014/main" id="{2756EE78-28CF-1ECA-2CD1-58E6102D03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17" b="-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1167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045E-813B-55FD-993C-0B73157F5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4001F-1CD1-D340-5132-EC384E9E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Rain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593BA-0808-1803-2BCF-AF435C149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dirty="0"/>
              <a:t>2019~2023</a:t>
            </a:r>
            <a:r>
              <a:rPr kumimoji="1" lang="ko-KR" altLang="en-US" sz="3000" dirty="0"/>
              <a:t>년까지 서울 강수량 데이터</a:t>
            </a:r>
            <a:endParaRPr kumimoji="1" lang="en-US" altLang="ko-KR" sz="3000" dirty="0"/>
          </a:p>
          <a:p>
            <a:r>
              <a:rPr kumimoji="1" lang="en-US" altLang="ko-KR" sz="3000" dirty="0"/>
              <a:t>Col : </a:t>
            </a:r>
            <a:r>
              <a:rPr kumimoji="1" lang="ko-KR" altLang="en-US" sz="3000" dirty="0"/>
              <a:t>연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월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구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측정 장소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일 강수량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월 강수량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일자</a:t>
            </a:r>
            <a:endParaRPr kumimoji="1" lang="en-US" altLang="ko-KR" sz="3000" dirty="0"/>
          </a:p>
          <a:p>
            <a:r>
              <a:rPr kumimoji="1" lang="ko-KR" altLang="en-US" sz="3000" dirty="0"/>
              <a:t>며칠의 </a:t>
            </a:r>
            <a:r>
              <a:rPr kumimoji="1" lang="ko-KR" altLang="en-US" sz="3000" dirty="0" err="1"/>
              <a:t>결측치가</a:t>
            </a:r>
            <a:r>
              <a:rPr kumimoji="1" lang="ko-KR" altLang="en-US" sz="3000" dirty="0"/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54921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E4E6D-AA41-C09D-E530-6249FCA9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98A3C-A87E-A692-6F3C-954C627B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Bike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B1764-C048-44C4-974B-743388747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dirty="0"/>
              <a:t>2019~2023</a:t>
            </a:r>
            <a:r>
              <a:rPr kumimoji="1" lang="ko-KR" altLang="en-US" sz="3000" dirty="0"/>
              <a:t>년까지 서울 </a:t>
            </a:r>
            <a:r>
              <a:rPr kumimoji="1" lang="ko-KR" altLang="en-US" sz="3000" dirty="0" err="1"/>
              <a:t>장소별</a:t>
            </a:r>
            <a:r>
              <a:rPr kumimoji="1" lang="ko-KR" altLang="en-US" sz="3000" dirty="0"/>
              <a:t> 자전거 대여 반납 데이터</a:t>
            </a:r>
            <a:r>
              <a:rPr kumimoji="1" lang="en-US" altLang="ko-KR" sz="3000" dirty="0"/>
              <a:t>.</a:t>
            </a:r>
          </a:p>
          <a:p>
            <a:r>
              <a:rPr kumimoji="1" lang="ko-KR" altLang="en-US" sz="3000" dirty="0"/>
              <a:t>같은 </a:t>
            </a:r>
            <a:r>
              <a:rPr kumimoji="1" lang="en-US" altLang="ko-KR" sz="3000" dirty="0"/>
              <a:t>location</a:t>
            </a:r>
            <a:r>
              <a:rPr kumimoji="1" lang="ko-KR" altLang="en-US" sz="3000" dirty="0" err="1"/>
              <a:t>에</a:t>
            </a:r>
            <a:r>
              <a:rPr kumimoji="1" lang="ko-KR" altLang="en-US" sz="3000" dirty="0"/>
              <a:t> 다양한 </a:t>
            </a:r>
            <a:r>
              <a:rPr kumimoji="1" lang="en-US" altLang="ko-KR" sz="3000" dirty="0"/>
              <a:t>address</a:t>
            </a:r>
            <a:r>
              <a:rPr kumimoji="1" lang="ko-KR" altLang="en-US" sz="3000" dirty="0"/>
              <a:t>가 존재</a:t>
            </a:r>
            <a:r>
              <a:rPr kumimoji="1" lang="en-US" altLang="ko-KR" sz="3000" dirty="0"/>
              <a:t>.</a:t>
            </a:r>
          </a:p>
          <a:p>
            <a:r>
              <a:rPr kumimoji="1" lang="en-US" altLang="ko-KR" sz="3000" dirty="0"/>
              <a:t>Col : Year, Month, location, </a:t>
            </a:r>
            <a:r>
              <a:rPr kumimoji="1" lang="en-US" altLang="ko-KR" sz="3000" dirty="0" err="1"/>
              <a:t>officenum</a:t>
            </a:r>
            <a:r>
              <a:rPr kumimoji="1" lang="en-US" altLang="ko-KR" sz="3000" dirty="0"/>
              <a:t>, address, </a:t>
            </a:r>
            <a:r>
              <a:rPr kumimoji="1" lang="en-US" altLang="ko-KR" sz="3000" dirty="0" err="1"/>
              <a:t>retnal</a:t>
            </a:r>
            <a:r>
              <a:rPr kumimoji="1" lang="en-US" altLang="ko-KR" sz="3000" dirty="0"/>
              <a:t>, return</a:t>
            </a:r>
          </a:p>
          <a:p>
            <a:r>
              <a:rPr kumimoji="1" lang="en-US" altLang="ko-KR" sz="3000" dirty="0"/>
              <a:t>-</a:t>
            </a:r>
            <a:r>
              <a:rPr kumimoji="1" lang="ko-KR" altLang="en-US" sz="3000" dirty="0"/>
              <a:t> 데이터가 제대로 처리가 안되어 있음</a:t>
            </a:r>
            <a:r>
              <a:rPr kumimoji="1" lang="en-US" altLang="ko-KR" sz="3000" dirty="0"/>
              <a:t>.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9683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17E4-3473-BB93-9E8C-3C5AF89F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D5E1F-F379-B512-AC30-3B1293F0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3F2A1-8EB6-8F38-27EE-29D0FFFCE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dirty="0"/>
              <a:t>2019~2023</a:t>
            </a:r>
            <a:r>
              <a:rPr kumimoji="1" lang="ko-KR" altLang="en-US" sz="3000" dirty="0"/>
              <a:t>년까지 서울 종별 차량 보유</a:t>
            </a:r>
            <a:r>
              <a:rPr kumimoji="1" lang="en-US" altLang="ko-KR" sz="3000" dirty="0"/>
              <a:t>.</a:t>
            </a:r>
          </a:p>
          <a:p>
            <a:r>
              <a:rPr kumimoji="1" lang="en-US" altLang="ko-KR" sz="3000" dirty="0"/>
              <a:t>location</a:t>
            </a:r>
            <a:r>
              <a:rPr kumimoji="1" lang="ko-KR" altLang="en-US" sz="3000" dirty="0"/>
              <a:t>이 관악산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행주인 행에는 </a:t>
            </a:r>
            <a:r>
              <a:rPr kumimoji="1" lang="ko-KR" altLang="en-US" sz="3000" dirty="0" err="1"/>
              <a:t>결측치</a:t>
            </a:r>
            <a:endParaRPr kumimoji="1" lang="ko-KR" altLang="en-US" sz="3000" dirty="0"/>
          </a:p>
          <a:p>
            <a:r>
              <a:rPr kumimoji="1" lang="en-US" altLang="ko-KR" sz="3000" dirty="0"/>
              <a:t>Col : Year, Month, location, address, </a:t>
            </a:r>
            <a:r>
              <a:rPr kumimoji="1" lang="en-US" altLang="ko-KR" sz="3000" dirty="0" err="1"/>
              <a:t>a_d_classification</a:t>
            </a:r>
            <a:r>
              <a:rPr kumimoji="1" lang="en-US" altLang="ko-KR" sz="3000" dirty="0"/>
              <a:t>, </a:t>
            </a:r>
            <a:r>
              <a:rPr kumimoji="1" lang="en-US" altLang="ko-KR" sz="3000" dirty="0" err="1"/>
              <a:t>car_sedan</a:t>
            </a:r>
            <a:r>
              <a:rPr kumimoji="1" lang="en-US" altLang="ko-KR" sz="3000" dirty="0"/>
              <a:t>	</a:t>
            </a:r>
            <a:r>
              <a:rPr kumimoji="1" lang="en-US" altLang="ko-KR" sz="3000" dirty="0" err="1"/>
              <a:t>car_van</a:t>
            </a:r>
            <a:r>
              <a:rPr kumimoji="1" lang="en-US" altLang="ko-KR" sz="3000" dirty="0"/>
              <a:t>, </a:t>
            </a:r>
            <a:r>
              <a:rPr kumimoji="1" lang="en-US" altLang="ko-KR" sz="3000" dirty="0" err="1"/>
              <a:t>car_twowheels</a:t>
            </a:r>
            <a:r>
              <a:rPr kumimoji="1" lang="en-US" altLang="ko-KR" sz="3000" dirty="0"/>
              <a:t>, </a:t>
            </a:r>
            <a:r>
              <a:rPr kumimoji="1" lang="en-US" altLang="ko-KR" sz="3000" dirty="0" err="1"/>
              <a:t>car_special</a:t>
            </a:r>
            <a:r>
              <a:rPr kumimoji="1" lang="en-US" altLang="ko-KR" sz="3000" dirty="0"/>
              <a:t>, </a:t>
            </a:r>
            <a:r>
              <a:rPr kumimoji="1" lang="en-US" altLang="ko-KR" sz="3000" dirty="0" err="1"/>
              <a:t>car_truck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29695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3C01C-719C-3303-0C43-931C25BD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D077B-D808-6123-B40D-F81C301F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Station Location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B4C88-A432-BDA9-D6E0-086ADB4F1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3000" dirty="0"/>
              <a:t>해당 주소의 </a:t>
            </a:r>
            <a:r>
              <a:rPr kumimoji="1" lang="en-US" altLang="ko-KR" sz="3000" dirty="0"/>
              <a:t>x,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y </a:t>
            </a:r>
            <a:r>
              <a:rPr kumimoji="1" lang="ko-KR" altLang="en-US" sz="3000" dirty="0"/>
              <a:t>좌표 데이터</a:t>
            </a:r>
            <a:r>
              <a:rPr kumimoji="1" lang="en-US" altLang="ko-KR" sz="3000" dirty="0"/>
              <a:t>.</a:t>
            </a:r>
          </a:p>
          <a:p>
            <a:r>
              <a:rPr kumimoji="1" lang="ko-KR" altLang="en-US" sz="3000" dirty="0"/>
              <a:t>구글 어스에 해당 좌표 대입시에 정확한 위치 </a:t>
            </a:r>
            <a:r>
              <a:rPr kumimoji="1" lang="en-US" altLang="ko-KR" sz="3000" dirty="0"/>
              <a:t>X</a:t>
            </a:r>
          </a:p>
          <a:p>
            <a:r>
              <a:rPr lang="ko-KR" altLang="en-US" sz="2800" dirty="0"/>
              <a:t>→ </a:t>
            </a:r>
            <a:r>
              <a:rPr lang="en" altLang="ko-KR" sz="2800" dirty="0">
                <a:hlinkClick r:id="rId2"/>
              </a:rPr>
              <a:t>https://deveapp.com/map.php</a:t>
            </a:r>
            <a:r>
              <a:rPr lang="en" altLang="ko-KR" sz="2800" dirty="0"/>
              <a:t> </a:t>
            </a:r>
            <a:r>
              <a:rPr lang="ko-KR" altLang="en-US" sz="2800" dirty="0"/>
              <a:t>사이트를 이용해 변환</a:t>
            </a:r>
            <a:endParaRPr kumimoji="1" lang="en-US" altLang="ko-KR" sz="3000" dirty="0"/>
          </a:p>
          <a:p>
            <a:r>
              <a:rPr kumimoji="1" lang="en-US" altLang="ko-KR" sz="3000" dirty="0"/>
              <a:t>Col : location, address, </a:t>
            </a:r>
            <a:r>
              <a:rPr kumimoji="1" lang="en-US" altLang="ko-KR" sz="3000" dirty="0" err="1"/>
              <a:t>admin_region</a:t>
            </a:r>
            <a:r>
              <a:rPr kumimoji="1" lang="en-US" altLang="ko-KR" sz="3000" dirty="0"/>
              <a:t>, code, x, y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526839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6357A-3418-6FE9-1490-1D3567E9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0C2D4-B8B5-F28D-8595-05C3D2E5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Mountain Fire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2114F-3021-DAA1-5CD0-3B0D2A58E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3000" dirty="0"/>
              <a:t>해당 구의 연도별 산불 피해 규모 및 빈도</a:t>
            </a:r>
            <a:endParaRPr kumimoji="1" lang="en-US" altLang="ko-KR" sz="3000" dirty="0"/>
          </a:p>
          <a:p>
            <a:r>
              <a:rPr kumimoji="1" lang="en-US" altLang="ko-KR" sz="3000" dirty="0"/>
              <a:t>25</a:t>
            </a:r>
            <a:r>
              <a:rPr kumimoji="1" lang="ko-KR" altLang="en-US" sz="3000" dirty="0"/>
              <a:t>구의 데이터만 존재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생각보다 많은 구의 데이터가 없음</a:t>
            </a:r>
            <a:endParaRPr kumimoji="1" lang="en-US" altLang="ko-KR" sz="3000" dirty="0"/>
          </a:p>
          <a:p>
            <a:r>
              <a:rPr kumimoji="1" lang="ko-KR" altLang="en-US" sz="3000" dirty="0"/>
              <a:t>산이 없는 지역이 꽤 있음</a:t>
            </a:r>
            <a:r>
              <a:rPr kumimoji="1" lang="en-US" altLang="ko-KR" sz="3000" dirty="0"/>
              <a:t>.</a:t>
            </a:r>
          </a:p>
          <a:p>
            <a:r>
              <a:rPr kumimoji="1" lang="en-US" altLang="ko-KR" sz="3000" dirty="0"/>
              <a:t>Col : Year,</a:t>
            </a:r>
            <a:r>
              <a:rPr kumimoji="1" lang="ko-KR" altLang="en-US" sz="3000" dirty="0"/>
              <a:t> </a:t>
            </a:r>
            <a:r>
              <a:rPr kumimoji="1" lang="en-US" altLang="ko-KR" sz="3000" dirty="0" err="1"/>
              <a:t>gu</a:t>
            </a:r>
            <a:r>
              <a:rPr kumimoji="1" lang="en-US" altLang="ko-KR" sz="3000" dirty="0"/>
              <a:t>, area, </a:t>
            </a:r>
            <a:r>
              <a:rPr kumimoji="1" lang="en-US" altLang="ko-KR" sz="3000" dirty="0" err="1"/>
              <a:t>fire_freq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48784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AF601-1976-80B2-54B0-0409D6EB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DB2FD-4D52-5B40-F2AA-439D2ACE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97D84-EEA5-8337-DBFE-CA92244A5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dirty="0"/>
              <a:t>Bike </a:t>
            </a:r>
            <a:r>
              <a:rPr kumimoji="1" lang="ko-KR" altLang="en-US" sz="3000" dirty="0"/>
              <a:t>데이터의 경우 데이터 처리가 미흡하고 사용할 방안이 떠오르지 않음 </a:t>
            </a:r>
            <a:r>
              <a:rPr lang="ko-KR" altLang="en-US" sz="3000" dirty="0"/>
              <a:t>→ 사용 </a:t>
            </a:r>
            <a:r>
              <a:rPr lang="en-US" altLang="ko-KR" sz="3000" dirty="0"/>
              <a:t>X</a:t>
            </a:r>
          </a:p>
          <a:p>
            <a:r>
              <a:rPr kumimoji="1" lang="en-US" altLang="ko-KR" sz="3000" dirty="0"/>
              <a:t>Mountain Fire</a:t>
            </a:r>
            <a:r>
              <a:rPr kumimoji="1" lang="ko-KR" altLang="en-US" sz="3000" dirty="0"/>
              <a:t>의 경우에 없는 구가 많고 산불이 연도 데이터인데 한번의 빈도가 연단위로 영향을 미칠 것이라 예상</a:t>
            </a:r>
            <a:r>
              <a:rPr kumimoji="1" lang="en-US" altLang="ko-KR" sz="3000" dirty="0"/>
              <a:t>X</a:t>
            </a:r>
            <a:r>
              <a:rPr kumimoji="1" lang="ko-KR" altLang="en-US" sz="3000" dirty="0"/>
              <a:t> </a:t>
            </a:r>
            <a:r>
              <a:rPr lang="ko-KR" altLang="en-US" sz="3000" dirty="0"/>
              <a:t>→</a:t>
            </a:r>
            <a:r>
              <a:rPr lang="en-US" altLang="ko-KR" sz="3000" dirty="0"/>
              <a:t> </a:t>
            </a:r>
            <a:r>
              <a:rPr lang="ko-KR" altLang="en-US" sz="3000" dirty="0"/>
              <a:t>사용 </a:t>
            </a:r>
            <a:r>
              <a:rPr lang="en-US" altLang="ko-KR" sz="3000" dirty="0"/>
              <a:t>X</a:t>
            </a:r>
          </a:p>
          <a:p>
            <a:endParaRPr lang="en-US" altLang="ko-KR" sz="3000" dirty="0"/>
          </a:p>
          <a:p>
            <a:r>
              <a:rPr lang="ko-KR" altLang="en-US" sz="3000" dirty="0"/>
              <a:t>나머지 데이터는 사용</a:t>
            </a:r>
            <a:r>
              <a:rPr lang="en-US" altLang="ko-KR" sz="3000" dirty="0"/>
              <a:t>.</a:t>
            </a:r>
          </a:p>
          <a:p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50621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39AB4-F5D8-D018-B365-E5C4BBA2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42B35-AA36-D660-372D-A37532F4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2" y="1789043"/>
            <a:ext cx="6506817" cy="1307548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데이터 추가 및 </a:t>
            </a:r>
            <a:r>
              <a:rPr kumimoji="1" lang="ko-KR" altLang="en-US" dirty="0" err="1"/>
              <a:t>전처리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622C2-59FB-146E-E97A-F43494DB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74" y="3348383"/>
            <a:ext cx="7125252" cy="2391879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데이터를 학습시키기 위한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및 추가 데이터</a:t>
            </a:r>
          </a:p>
        </p:txBody>
      </p:sp>
    </p:spTree>
    <p:extLst>
      <p:ext uri="{BB962C8B-B14F-4D97-AF65-F5344CB8AC3E}">
        <p14:creationId xmlns:p14="http://schemas.microsoft.com/office/powerpoint/2010/main" val="192292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09A82-4A43-8E7D-05BC-E9C963610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5D0F7-DD43-97D1-A154-675630B46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7804"/>
            <a:ext cx="10972800" cy="403653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3000" dirty="0" err="1"/>
              <a:t>Pop&amp;Car</a:t>
            </a:r>
            <a:r>
              <a:rPr kumimoji="1" lang="en-US" altLang="ko-KR" sz="3000" dirty="0"/>
              <a:t> –</a:t>
            </a:r>
            <a:r>
              <a:rPr kumimoji="1" lang="ko-KR" altLang="en-US" sz="3000" dirty="0"/>
              <a:t> </a:t>
            </a:r>
            <a:r>
              <a:rPr kumimoji="1" lang="ko-KR" altLang="en-US" sz="3000" dirty="0" err="1"/>
              <a:t>결측치</a:t>
            </a:r>
            <a:r>
              <a:rPr kumimoji="1" lang="ko-KR" altLang="en-US" sz="3000" dirty="0"/>
              <a:t> 존재</a:t>
            </a:r>
            <a:endParaRPr kumimoji="1" lang="en-US" altLang="ko-KR" sz="3000" dirty="0"/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관악산은 산이므로 </a:t>
            </a:r>
            <a:r>
              <a:rPr kumimoji="1" lang="en-US" altLang="ko-KR" sz="2800" dirty="0"/>
              <a:t>0</a:t>
            </a:r>
            <a:r>
              <a:rPr kumimoji="1" lang="ko-KR" altLang="en-US" sz="2800" dirty="0" err="1"/>
              <a:t>으로</a:t>
            </a:r>
            <a:r>
              <a:rPr kumimoji="1" lang="ko-KR" altLang="en-US" sz="2800" dirty="0"/>
              <a:t> 처리</a:t>
            </a: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행주는 해당 지역 데이터를 가져와 메꿈 </a:t>
            </a:r>
            <a:r>
              <a:rPr kumimoji="1" lang="en-US" altLang="ko-KR" sz="2800" dirty="0"/>
              <a:t>/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Car</a:t>
            </a:r>
            <a:r>
              <a:rPr kumimoji="1" lang="ko-KR" altLang="en-US" sz="2800" dirty="0" err="1"/>
              <a:t>에</a:t>
            </a:r>
            <a:r>
              <a:rPr kumimoji="1" lang="ko-KR" altLang="en-US" sz="2800" dirty="0"/>
              <a:t> 경우 </a:t>
            </a:r>
            <a:r>
              <a:rPr kumimoji="1" lang="en-US" altLang="ko-KR" sz="2800" dirty="0"/>
              <a:t>0</a:t>
            </a:r>
            <a:r>
              <a:rPr kumimoji="1" lang="ko-KR" altLang="en-US" sz="2800" dirty="0" err="1"/>
              <a:t>으로</a:t>
            </a:r>
            <a:r>
              <a:rPr kumimoji="1" lang="ko-KR" altLang="en-US" sz="2800" dirty="0"/>
              <a:t> 채움</a:t>
            </a:r>
            <a:r>
              <a:rPr kumimoji="1" lang="en-US" altLang="ko-KR" sz="2800" dirty="0"/>
              <a:t>.</a:t>
            </a:r>
          </a:p>
          <a:p>
            <a:pPr marL="457200" indent="-457200">
              <a:buFontTx/>
              <a:buChar char="-"/>
            </a:pPr>
            <a:r>
              <a:rPr kumimoji="1" lang="en-US" altLang="ko-KR" sz="3000" dirty="0"/>
              <a:t>Rain</a:t>
            </a:r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비가 하루동안 많이 온다고 며칠동안 맑지는 않음</a:t>
            </a: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월별 강수 빈도 및 강수량으로 처리</a:t>
            </a: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endParaRPr lang="en-US" altLang="ko-KR" sz="2800" dirty="0"/>
          </a:p>
          <a:p>
            <a:endParaRPr kumimoji="1" lang="ko-KR" altLang="en-US" sz="30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882C877-8B68-173E-BD60-636196E1C829}"/>
              </a:ext>
            </a:extLst>
          </p:cNvPr>
          <p:cNvSpPr txBox="1">
            <a:spLocks/>
          </p:cNvSpPr>
          <p:nvPr/>
        </p:nvSpPr>
        <p:spPr>
          <a:xfrm>
            <a:off x="609600" y="295161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Pop, Car, Rain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14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5525A-35FD-7C85-2EB5-F5E2B314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805EF-AA65-95BA-537F-D5963725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09601"/>
            <a:ext cx="10972800" cy="1325563"/>
          </a:xfrm>
        </p:spPr>
        <p:txBody>
          <a:bodyPr/>
          <a:lstStyle/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전처리</a:t>
            </a:r>
            <a:endParaRPr kumimoji="1" lang="ko-KR" altLang="en-US" dirty="0"/>
          </a:p>
        </p:txBody>
      </p:sp>
      <p:pic>
        <p:nvPicPr>
          <p:cNvPr id="7" name="내용 개체 틀 6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76E8A1E7-0E22-2385-B209-AAE2867E2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768" y="857835"/>
            <a:ext cx="8629083" cy="5752723"/>
          </a:xfrm>
        </p:spPr>
      </p:pic>
    </p:spTree>
    <p:extLst>
      <p:ext uri="{BB962C8B-B14F-4D97-AF65-F5344CB8AC3E}">
        <p14:creationId xmlns:p14="http://schemas.microsoft.com/office/powerpoint/2010/main" val="157377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E625B-B7E1-3A6A-2BF5-72CA4F2C9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7E7BCDE-35E1-EFEB-B62B-A19DACFB7887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Month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Year </a:t>
            </a:r>
            <a:r>
              <a:rPr kumimoji="1" lang="ko-KR" altLang="en-US" dirty="0"/>
              <a:t>데이터 처리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472E1BB-802D-8542-B90F-8C323933F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7804"/>
            <a:ext cx="10972800" cy="403653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3000" dirty="0"/>
              <a:t>월별의 차이가 극명하게 보임</a:t>
            </a:r>
            <a:endParaRPr kumimoji="1" lang="en-US" altLang="ko-KR" sz="3000" dirty="0"/>
          </a:p>
          <a:p>
            <a:pPr marL="685800" lvl="1" indent="-457200">
              <a:buFontTx/>
              <a:buChar char="-"/>
            </a:pPr>
            <a:r>
              <a:rPr kumimoji="1" lang="ko-KR" altLang="en-US" sz="2600" dirty="0"/>
              <a:t>여름에는 대부분의 지표가 낮아지고</a:t>
            </a:r>
            <a:r>
              <a:rPr kumimoji="1" lang="en-US" altLang="ko-KR" sz="2600" dirty="0"/>
              <a:t>,</a:t>
            </a:r>
            <a:r>
              <a:rPr kumimoji="1" lang="ko-KR" altLang="en-US" sz="2600" dirty="0"/>
              <a:t> 겨울에는 올라가는 것으로 보임</a:t>
            </a:r>
            <a:endParaRPr kumimoji="1" lang="en-US" altLang="ko-KR" sz="2600" dirty="0"/>
          </a:p>
          <a:p>
            <a:pPr marL="685800" lvl="1" indent="-457200">
              <a:buFontTx/>
              <a:buChar char="-"/>
            </a:pPr>
            <a:r>
              <a:rPr kumimoji="1" lang="en-US" altLang="ko-KR" sz="2600" dirty="0"/>
              <a:t>Dummy</a:t>
            </a:r>
            <a:r>
              <a:rPr kumimoji="1" lang="ko-KR" altLang="en-US" sz="2600" dirty="0"/>
              <a:t>변수로 처리</a:t>
            </a:r>
            <a:endParaRPr kumimoji="1" lang="en-US" altLang="ko-KR" sz="2600" dirty="0"/>
          </a:p>
          <a:p>
            <a:pPr marL="457200" indent="-457200">
              <a:buFontTx/>
              <a:buChar char="-"/>
            </a:pPr>
            <a:r>
              <a:rPr kumimoji="1" lang="ko-KR" altLang="en-US" sz="2800" dirty="0"/>
              <a:t>연도별로도 차이가 보임</a:t>
            </a: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r>
              <a:rPr kumimoji="1" lang="ko-KR" altLang="en-US" sz="2600" dirty="0"/>
              <a:t>이는 예측의 연도가 하나 뿐이고</a:t>
            </a:r>
            <a:r>
              <a:rPr kumimoji="1" lang="en-US" altLang="ko-KR" sz="2600" dirty="0"/>
              <a:t>,</a:t>
            </a:r>
            <a:r>
              <a:rPr kumimoji="1" lang="ko-KR" altLang="en-US" sz="2600" dirty="0"/>
              <a:t> 해당 연도의 차이를 학습하지 못할 것이기 때문에 제외</a:t>
            </a:r>
            <a:endParaRPr kumimoji="1" lang="en-US" altLang="ko-KR" sz="2600" dirty="0"/>
          </a:p>
          <a:p>
            <a:pPr marL="685800" lvl="1" indent="-457200">
              <a:buFontTx/>
              <a:buChar char="-"/>
            </a:pPr>
            <a:endParaRPr kumimoji="1" lang="en-US" altLang="ko-KR" sz="2600" dirty="0"/>
          </a:p>
          <a:p>
            <a:pPr marL="457200" indent="-457200">
              <a:buFontTx/>
              <a:buChar char="-"/>
            </a:pP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endParaRPr kumimoji="1" lang="en-US" altLang="ko-KR" sz="2600" dirty="0"/>
          </a:p>
          <a:p>
            <a:pPr marL="685800" lvl="1" indent="-457200">
              <a:buFontTx/>
              <a:buChar char="-"/>
            </a:pPr>
            <a:endParaRPr lang="en-US" altLang="ko-KR" sz="2800" dirty="0"/>
          </a:p>
          <a:p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78172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E6557-0E93-4B4F-8AD1-1A7E3870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B84358-2894-45F1-8753-B1EC1E593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8517" y="-2"/>
            <a:ext cx="7742945" cy="6858001"/>
          </a:xfrm>
          <a:custGeom>
            <a:avLst/>
            <a:gdLst>
              <a:gd name="connsiteX0" fmla="*/ 615190 w 7742945"/>
              <a:gd name="connsiteY0" fmla="*/ 3536636 h 6858001"/>
              <a:gd name="connsiteX1" fmla="*/ 1124778 w 7742945"/>
              <a:gd name="connsiteY1" fmla="*/ 4046224 h 6858001"/>
              <a:gd name="connsiteX2" fmla="*/ 615190 w 7742945"/>
              <a:gd name="connsiteY2" fmla="*/ 4555812 h 6858001"/>
              <a:gd name="connsiteX3" fmla="*/ 105602 w 7742945"/>
              <a:gd name="connsiteY3" fmla="*/ 4046224 h 6858001"/>
              <a:gd name="connsiteX4" fmla="*/ 615190 w 7742945"/>
              <a:gd name="connsiteY4" fmla="*/ 3536636 h 6858001"/>
              <a:gd name="connsiteX5" fmla="*/ 14543 w 7742945"/>
              <a:gd name="connsiteY5" fmla="*/ 1 h 6858001"/>
              <a:gd name="connsiteX6" fmla="*/ 879351 w 7742945"/>
              <a:gd name="connsiteY6" fmla="*/ 1 h 6858001"/>
              <a:gd name="connsiteX7" fmla="*/ 892053 w 7742945"/>
              <a:gd name="connsiteY7" fmla="*/ 78053 h 6858001"/>
              <a:gd name="connsiteX8" fmla="*/ 561940 w 7742945"/>
              <a:gd name="connsiteY8" fmla="*/ 535444 h 6858001"/>
              <a:gd name="connsiteX9" fmla="*/ 15319 w 7742945"/>
              <a:gd name="connsiteY9" fmla="*/ 219853 h 6858001"/>
              <a:gd name="connsiteX10" fmla="*/ 4234 w 7742945"/>
              <a:gd name="connsiteY10" fmla="*/ 42970 h 6858001"/>
              <a:gd name="connsiteX11" fmla="*/ 2617781 w 7742945"/>
              <a:gd name="connsiteY11" fmla="*/ 0 h 6858001"/>
              <a:gd name="connsiteX12" fmla="*/ 7742945 w 7742945"/>
              <a:gd name="connsiteY12" fmla="*/ 0 h 6858001"/>
              <a:gd name="connsiteX13" fmla="*/ 7742945 w 7742945"/>
              <a:gd name="connsiteY13" fmla="*/ 6858000 h 6858001"/>
              <a:gd name="connsiteX14" fmla="*/ 5726653 w 7742945"/>
              <a:gd name="connsiteY14" fmla="*/ 6858000 h 6858001"/>
              <a:gd name="connsiteX15" fmla="*/ 5726653 w 7742945"/>
              <a:gd name="connsiteY15" fmla="*/ 6858001 h 6858001"/>
              <a:gd name="connsiteX16" fmla="*/ 311757 w 7742945"/>
              <a:gd name="connsiteY16" fmla="*/ 6858001 h 6858001"/>
              <a:gd name="connsiteX17" fmla="*/ 314130 w 7742945"/>
              <a:gd name="connsiteY17" fmla="*/ 6707671 h 6858001"/>
              <a:gd name="connsiteX18" fmla="*/ 599702 w 7742945"/>
              <a:gd name="connsiteY18" fmla="*/ 5670859 h 6858001"/>
              <a:gd name="connsiteX19" fmla="*/ 1211433 w 7742945"/>
              <a:gd name="connsiteY19" fmla="*/ 4641256 h 6858001"/>
              <a:gd name="connsiteX20" fmla="*/ 1053041 w 7742945"/>
              <a:gd name="connsiteY20" fmla="*/ 3164270 h 6858001"/>
              <a:gd name="connsiteX21" fmla="*/ 607048 w 7742945"/>
              <a:gd name="connsiteY21" fmla="*/ 2589406 h 6858001"/>
              <a:gd name="connsiteX22" fmla="*/ 1054915 w 7742945"/>
              <a:gd name="connsiteY22" fmla="*/ 1068100 h 6858001"/>
              <a:gd name="connsiteX23" fmla="*/ 1502877 w 7742945"/>
              <a:gd name="connsiteY23" fmla="*/ 419996 h 6858001"/>
              <a:gd name="connsiteX24" fmla="*/ 1505904 w 7742945"/>
              <a:gd name="connsiteY24" fmla="*/ 184997 h 6858001"/>
              <a:gd name="connsiteX25" fmla="*/ 1497780 w 7742945"/>
              <a:gd name="connsiteY25" fmla="*/ 1 h 6858001"/>
              <a:gd name="connsiteX26" fmla="*/ 2617781 w 7742945"/>
              <a:gd name="connsiteY2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42945" h="6858001">
                <a:moveTo>
                  <a:pt x="615190" y="3536636"/>
                </a:moveTo>
                <a:cubicBezTo>
                  <a:pt x="896628" y="3536636"/>
                  <a:pt x="1124778" y="3764786"/>
                  <a:pt x="1124778" y="4046224"/>
                </a:cubicBezTo>
                <a:cubicBezTo>
                  <a:pt x="1124778" y="4327662"/>
                  <a:pt x="896628" y="4555812"/>
                  <a:pt x="615190" y="4555812"/>
                </a:cubicBezTo>
                <a:cubicBezTo>
                  <a:pt x="333752" y="4555812"/>
                  <a:pt x="105602" y="4327662"/>
                  <a:pt x="105602" y="4046224"/>
                </a:cubicBezTo>
                <a:cubicBezTo>
                  <a:pt x="105602" y="3764786"/>
                  <a:pt x="333752" y="3536636"/>
                  <a:pt x="615190" y="3536636"/>
                </a:cubicBezTo>
                <a:close/>
                <a:moveTo>
                  <a:pt x="14543" y="1"/>
                </a:moveTo>
                <a:lnTo>
                  <a:pt x="879351" y="1"/>
                </a:lnTo>
                <a:lnTo>
                  <a:pt x="892053" y="78053"/>
                </a:lnTo>
                <a:cubicBezTo>
                  <a:pt x="904492" y="285272"/>
                  <a:pt x="770271" y="479622"/>
                  <a:pt x="561940" y="535444"/>
                </a:cubicBezTo>
                <a:cubicBezTo>
                  <a:pt x="323846" y="599241"/>
                  <a:pt x="79116" y="457946"/>
                  <a:pt x="15319" y="219853"/>
                </a:cubicBezTo>
                <a:cubicBezTo>
                  <a:pt x="-631" y="160330"/>
                  <a:pt x="-3762" y="100392"/>
                  <a:pt x="4234" y="42970"/>
                </a:cubicBezTo>
                <a:close/>
                <a:moveTo>
                  <a:pt x="2617781" y="0"/>
                </a:moveTo>
                <a:lnTo>
                  <a:pt x="7742945" y="0"/>
                </a:lnTo>
                <a:lnTo>
                  <a:pt x="7742945" y="6858000"/>
                </a:lnTo>
                <a:lnTo>
                  <a:pt x="5726653" y="6858000"/>
                </a:lnTo>
                <a:lnTo>
                  <a:pt x="5726653" y="6858001"/>
                </a:lnTo>
                <a:lnTo>
                  <a:pt x="311757" y="6858001"/>
                </a:lnTo>
                <a:lnTo>
                  <a:pt x="314130" y="6707671"/>
                </a:lnTo>
                <a:cubicBezTo>
                  <a:pt x="335132" y="6366410"/>
                  <a:pt x="433651" y="6019043"/>
                  <a:pt x="599702" y="5670859"/>
                </a:cubicBezTo>
                <a:cubicBezTo>
                  <a:pt x="770257" y="5311557"/>
                  <a:pt x="1010813" y="4986833"/>
                  <a:pt x="1211433" y="4641256"/>
                </a:cubicBezTo>
                <a:cubicBezTo>
                  <a:pt x="1493036" y="4154457"/>
                  <a:pt x="1511835" y="3622745"/>
                  <a:pt x="1053041" y="3164270"/>
                </a:cubicBezTo>
                <a:cubicBezTo>
                  <a:pt x="881977" y="2993265"/>
                  <a:pt x="700422" y="2805524"/>
                  <a:pt x="607048" y="2589406"/>
                </a:cubicBezTo>
                <a:cubicBezTo>
                  <a:pt x="366279" y="2032159"/>
                  <a:pt x="541125" y="1508062"/>
                  <a:pt x="1054915" y="1068100"/>
                </a:cubicBezTo>
                <a:cubicBezTo>
                  <a:pt x="1261027" y="891536"/>
                  <a:pt x="1489688" y="709489"/>
                  <a:pt x="1502877" y="419996"/>
                </a:cubicBezTo>
                <a:cubicBezTo>
                  <a:pt x="1506389" y="341911"/>
                  <a:pt x="1507262" y="263521"/>
                  <a:pt x="1505904" y="184997"/>
                </a:cubicBezTo>
                <a:lnTo>
                  <a:pt x="1497780" y="1"/>
                </a:lnTo>
                <a:lnTo>
                  <a:pt x="261778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2D80D4-183B-3BAE-B3F3-76909A62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1" y="810563"/>
            <a:ext cx="3705572" cy="5409262"/>
          </a:xfrm>
        </p:spPr>
        <p:txBody>
          <a:bodyPr anchor="t">
            <a:normAutofit/>
          </a:bodyPr>
          <a:lstStyle/>
          <a:p>
            <a:r>
              <a:rPr kumimoji="1" lang="ko-KR" altLang="en-US" dirty="0"/>
              <a:t>목차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66891D6-AA2C-5CC6-392A-F08927B13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087181"/>
              </p:ext>
            </p:extLst>
          </p:nvPr>
        </p:nvGraphicFramePr>
        <p:xfrm>
          <a:off x="6156183" y="594069"/>
          <a:ext cx="5473546" cy="49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17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F1E83-42A1-9D42-F1E5-F467CE356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89862-072D-4CE1-CE35-25C69106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28" y="-590210"/>
            <a:ext cx="10972800" cy="1325563"/>
          </a:xfrm>
        </p:spPr>
        <p:txBody>
          <a:bodyPr/>
          <a:lstStyle/>
          <a:p>
            <a:r>
              <a:rPr kumimoji="1" lang="en-US" altLang="ko-KR" dirty="0"/>
              <a:t>Station Location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고도 데이터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F5A1D-FFF7-4284-E843-7A2200CF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14" y="764379"/>
            <a:ext cx="7772400" cy="57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8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18B98-2AD3-F1C6-9AB1-ABD6CE803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F9906-6959-5BD6-40F6-93757B1C9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28" y="-561182"/>
            <a:ext cx="10972800" cy="1325563"/>
          </a:xfrm>
        </p:spPr>
        <p:txBody>
          <a:bodyPr/>
          <a:lstStyle/>
          <a:p>
            <a:r>
              <a:rPr kumimoji="1" lang="en-US" altLang="ko-KR" dirty="0"/>
              <a:t>Station Location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고도 데이터 추가</a:t>
            </a:r>
          </a:p>
        </p:txBody>
      </p:sp>
      <p:pic>
        <p:nvPicPr>
          <p:cNvPr id="13" name="그림 12" descr="지도, 항공 사진, 스크린샷, 조감도이(가) 표시된 사진&#10;&#10;자동 생성된 설명">
            <a:extLst>
              <a:ext uri="{FF2B5EF4-FFF2-40B4-BE49-F238E27FC236}">
                <a16:creationId xmlns:a16="http://schemas.microsoft.com/office/drawing/2014/main" id="{714B9BF9-B6B8-C35F-7B8B-DA31A19CE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43" y="1010809"/>
            <a:ext cx="9463314" cy="5150917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B1107941-C415-0026-1E29-4209FB4298F5}"/>
              </a:ext>
            </a:extLst>
          </p:cNvPr>
          <p:cNvSpPr/>
          <p:nvPr/>
        </p:nvSpPr>
        <p:spPr>
          <a:xfrm>
            <a:off x="10334169" y="5818161"/>
            <a:ext cx="478971" cy="4016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64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3C5E-7070-3AFD-F2B1-EBEB4C85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58E4BB6-2300-1BF1-962A-6A41B6ED8E26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각 위치를 군집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B66DDB-1D73-7FDD-1946-41C6B026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1325563"/>
            <a:ext cx="8748486" cy="5249092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FD581BED-2D5D-E495-251E-5FCEB1C778C1}"/>
              </a:ext>
            </a:extLst>
          </p:cNvPr>
          <p:cNvSpPr/>
          <p:nvPr/>
        </p:nvSpPr>
        <p:spPr>
          <a:xfrm>
            <a:off x="5094514" y="4397829"/>
            <a:ext cx="638629" cy="72571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71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F6BF-2E98-0870-6E5D-190D7201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F6D1349-05C7-13B4-A6E5-C91706FCD00D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각 위치를 군집 분석</a:t>
            </a:r>
          </a:p>
        </p:txBody>
      </p:sp>
      <p:pic>
        <p:nvPicPr>
          <p:cNvPr id="7" name="내용 개체 틀 6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E59D9D6E-0B59-9E52-941E-6F9B23770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503" y="1596571"/>
            <a:ext cx="7372981" cy="4879182"/>
          </a:xfrm>
        </p:spPr>
      </p:pic>
    </p:spTree>
    <p:extLst>
      <p:ext uri="{BB962C8B-B14F-4D97-AF65-F5344CB8AC3E}">
        <p14:creationId xmlns:p14="http://schemas.microsoft.com/office/powerpoint/2010/main" val="838120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DF291-3D83-009A-F5BB-FFBF05EA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E4CB402-24E1-B20A-E606-1C747E08447D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데이터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DF37A25-E04A-989E-56EA-466EF021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7804"/>
            <a:ext cx="10972800" cy="403653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3000" dirty="0"/>
              <a:t>Tax</a:t>
            </a:r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지역적 차이가 세금에 기반한 것은 아닐까 하는 의문에 추가</a:t>
            </a: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구별로 연도별 세금데이터를 추가</a:t>
            </a:r>
            <a:endParaRPr kumimoji="1" lang="en-US" altLang="ko-KR" sz="2800" dirty="0"/>
          </a:p>
          <a:p>
            <a:pPr marL="457200" indent="-457200">
              <a:buFontTx/>
              <a:buChar char="-"/>
            </a:pPr>
            <a:r>
              <a:rPr kumimoji="1" lang="en-US" altLang="ko-KR" sz="3000" dirty="0"/>
              <a:t>Road, Tree, Building,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River</a:t>
            </a:r>
          </a:p>
          <a:p>
            <a:pPr marL="685800" lvl="1" indent="-457200">
              <a:buFontTx/>
              <a:buChar char="-"/>
            </a:pPr>
            <a:r>
              <a:rPr kumimoji="1" lang="ko-KR" altLang="en-US" sz="2800" dirty="0"/>
              <a:t>위성 사진을 기반으로 주변 축척 </a:t>
            </a:r>
            <a:r>
              <a:rPr kumimoji="1" lang="en-US" altLang="ko-KR" sz="2800" dirty="0"/>
              <a:t>20m</a:t>
            </a:r>
            <a:r>
              <a:rPr kumimoji="1" lang="ko-KR" altLang="en-US" sz="2800" dirty="0"/>
              <a:t>에서 주변에 확연히 있다고 판단될만한 요소를 </a:t>
            </a:r>
            <a:r>
              <a:rPr kumimoji="1" lang="en-US" altLang="ko-KR" sz="2800" dirty="0"/>
              <a:t>dummy</a:t>
            </a:r>
            <a:r>
              <a:rPr kumimoji="1" lang="ko-KR" altLang="en-US" sz="2800" dirty="0"/>
              <a:t>형식으로 추가</a:t>
            </a:r>
            <a:endParaRPr kumimoji="1" lang="en-US" altLang="ko-KR" sz="2800" dirty="0"/>
          </a:p>
          <a:p>
            <a:pPr marL="685800" lvl="1" indent="-457200">
              <a:buFontTx/>
              <a:buChar char="-"/>
            </a:pPr>
            <a:endParaRPr lang="en-US" altLang="ko-KR" sz="2800" dirty="0"/>
          </a:p>
          <a:p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177843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80538-048D-9879-BFBE-9388B9C29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CD7D2D7-0E2C-599C-ACEA-68296B238F38}"/>
              </a:ext>
            </a:extLst>
          </p:cNvPr>
          <p:cNvSpPr txBox="1">
            <a:spLocks/>
          </p:cNvSpPr>
          <p:nvPr/>
        </p:nvSpPr>
        <p:spPr>
          <a:xfrm>
            <a:off x="0" y="-435428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변수 </a:t>
            </a:r>
            <a:r>
              <a:rPr kumimoji="1" lang="en-US" altLang="ko-KR" dirty="0"/>
              <a:t>heatmap</a:t>
            </a:r>
            <a:endParaRPr kumimoji="1" lang="ko-KR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DA4CC8B-8942-A7F3-75E5-51B40FF90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421" y="0"/>
            <a:ext cx="7885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26DF8B6-87F4-AEA7-0D6C-A67E502A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7804"/>
            <a:ext cx="3342821" cy="4036534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200" dirty="0"/>
              <a:t>인구 데이터와 나머지의 상관성이 엿보인다</a:t>
            </a:r>
            <a:r>
              <a:rPr kumimoji="1" lang="en-US" altLang="ko-KR" sz="2200" dirty="0"/>
              <a:t>.</a:t>
            </a:r>
          </a:p>
          <a:p>
            <a:pPr marL="342900" indent="-342900">
              <a:buFontTx/>
              <a:buChar char="-"/>
            </a:pPr>
            <a:r>
              <a:rPr kumimoji="1" lang="ko-KR" altLang="en-US" sz="2200" dirty="0"/>
              <a:t>자동차는 남성의 </a:t>
            </a:r>
            <a:r>
              <a:rPr kumimoji="1" lang="en-US" altLang="ko-KR" sz="2200" dirty="0"/>
              <a:t>20~60</a:t>
            </a:r>
            <a:r>
              <a:rPr kumimoji="1" lang="ko-KR" altLang="en-US" sz="2200" dirty="0"/>
              <a:t>대 양의 상관관계를 많이 보인다</a:t>
            </a:r>
            <a:r>
              <a:rPr kumimoji="1" lang="en-US" altLang="ko-KR" sz="2200" dirty="0"/>
              <a:t>.</a:t>
            </a:r>
          </a:p>
          <a:p>
            <a:pPr marL="342900" indent="-342900">
              <a:buFontTx/>
              <a:buChar char="-"/>
            </a:pPr>
            <a:r>
              <a:rPr kumimoji="1" lang="ko-KR" altLang="en-US" sz="2200" dirty="0"/>
              <a:t>주변의 요소들과 </a:t>
            </a:r>
            <a:r>
              <a:rPr kumimoji="1" lang="en-US" altLang="ko-KR" sz="2200" dirty="0"/>
              <a:t>no2, o3</a:t>
            </a:r>
            <a:r>
              <a:rPr kumimoji="1" lang="ko-KR" altLang="en-US" sz="2200" dirty="0" err="1"/>
              <a:t>와의</a:t>
            </a:r>
            <a:r>
              <a:rPr kumimoji="1" lang="ko-KR" altLang="en-US" sz="2200" dirty="0"/>
              <a:t> 상관성이 보인다</a:t>
            </a:r>
            <a:r>
              <a:rPr kumimoji="1" lang="en-US" altLang="ko-KR" sz="2200" dirty="0"/>
              <a:t>.</a:t>
            </a:r>
            <a:endParaRPr kumimoji="1"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84691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D96E-6707-BEEA-8852-A1FF8184D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B63D43E-CA9D-2C88-9C96-2D16181DF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30514"/>
            <a:ext cx="10972800" cy="48219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sz="1800" dirty="0"/>
              <a:t># </a:t>
            </a:r>
            <a:r>
              <a:rPr kumimoji="1" lang="ko-KR" altLang="en-US" sz="1800" dirty="0"/>
              <a:t>기본 변수 세트</a:t>
            </a:r>
            <a:endParaRPr kumimoji="1" lang="en-US" altLang="ko-KR" sz="1800" dirty="0"/>
          </a:p>
          <a:p>
            <a:r>
              <a:rPr kumimoji="1" lang="en-US" altLang="ko-KR" sz="1800" dirty="0" err="1"/>
              <a:t>base_vars</a:t>
            </a:r>
            <a:r>
              <a:rPr kumimoji="1" lang="en-US" altLang="ko-KR" sz="1800" dirty="0"/>
              <a:t> = ['month_1', 'month_2', 'month_3', 'month_4','month_5', 'month_6', 'month_7', 'month_8', 'month_9', 'month_10','month_11', 'month_12', 'no2', 'o3', 'co', 'so2', 'pm10', 'pm2.5']</a:t>
            </a:r>
          </a:p>
          <a:p>
            <a:pPr marL="457200" indent="-457200">
              <a:buFontTx/>
              <a:buChar char="-"/>
            </a:pPr>
            <a:endParaRPr kumimoji="1" lang="en-US" altLang="ko-KR" sz="1800" dirty="0"/>
          </a:p>
          <a:p>
            <a:r>
              <a:rPr kumimoji="1" lang="en-US" altLang="ko-KR" sz="1800" dirty="0"/>
              <a:t># </a:t>
            </a:r>
            <a:r>
              <a:rPr kumimoji="1" lang="ko-KR" altLang="en-US" sz="1800" dirty="0"/>
              <a:t>추가 변수 그룹</a:t>
            </a:r>
          </a:p>
          <a:p>
            <a:r>
              <a:rPr kumimoji="1" lang="en-US" altLang="ko-KR" sz="1800" dirty="0" err="1"/>
              <a:t>additional_vars</a:t>
            </a:r>
            <a:r>
              <a:rPr kumimoji="1" lang="en-US" altLang="ko-KR" sz="1800" dirty="0"/>
              <a:t> = [</a:t>
            </a:r>
          </a:p>
          <a:p>
            <a:r>
              <a:rPr kumimoji="1" lang="en-US" altLang="ko-KR" sz="1800" dirty="0"/>
              <a:t>['</a:t>
            </a:r>
            <a:r>
              <a:rPr kumimoji="1" lang="en-US" altLang="ko-KR" sz="1800" dirty="0" err="1"/>
              <a:t>pop_men</a:t>
            </a:r>
            <a:r>
              <a:rPr kumimoji="1" lang="en-US" altLang="ko-KR" sz="1800" dirty="0"/>
              <a:t>&lt;10s', 'pop_men10s', 'pop_men20s', 'pop_men30s', 'pop_men40s', 'pop_men50s', 'pop_men60s', '</a:t>
            </a:r>
            <a:r>
              <a:rPr kumimoji="1" lang="en-US" altLang="ko-KR" sz="1800" dirty="0" err="1"/>
              <a:t>pop_men</a:t>
            </a:r>
            <a:r>
              <a:rPr kumimoji="1" lang="en-US" altLang="ko-KR" sz="1800" dirty="0"/>
              <a:t>&gt;70s','pop_women&lt;10s', 'pop_women10s', 'pop_women20s', 'pop_women30s', 'pop_women40s', 'pop_women50s', 'pop_women60s', '</a:t>
            </a:r>
            <a:r>
              <a:rPr kumimoji="1" lang="en-US" altLang="ko-KR" sz="1800" dirty="0" err="1"/>
              <a:t>pop_women</a:t>
            </a:r>
            <a:r>
              <a:rPr kumimoji="1" lang="en-US" altLang="ko-KR" sz="1800" dirty="0"/>
              <a:t>&gt;70s＇],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인구</a:t>
            </a:r>
            <a:endParaRPr kumimoji="1" lang="en-US" altLang="ko-KR" sz="1800" dirty="0"/>
          </a:p>
          <a:p>
            <a:r>
              <a:rPr kumimoji="1" lang="en-US" altLang="ko-KR" sz="1800" dirty="0"/>
              <a:t>['x', 'y', 'height＇],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좌표</a:t>
            </a:r>
            <a:endParaRPr kumimoji="1" lang="en-US" altLang="ko-KR" sz="1800" dirty="0"/>
          </a:p>
          <a:p>
            <a:r>
              <a:rPr kumimoji="1" lang="en-US" altLang="ko-KR" sz="1800" dirty="0"/>
              <a:t>['road', 'tree', 'building', 'river＇],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주변</a:t>
            </a:r>
            <a:endParaRPr kumimoji="1" lang="en-US" altLang="ko-KR" sz="1800" dirty="0"/>
          </a:p>
          <a:p>
            <a:r>
              <a:rPr kumimoji="1" lang="en-US" altLang="ko-KR" sz="1800" dirty="0"/>
              <a:t>['</a:t>
            </a:r>
            <a:r>
              <a:rPr kumimoji="1" lang="en-US" altLang="ko-KR" sz="1800" dirty="0" err="1"/>
              <a:t>car_sedan</a:t>
            </a:r>
            <a:r>
              <a:rPr kumimoji="1" lang="en-US" altLang="ko-KR" sz="1800" dirty="0"/>
              <a:t>', '</a:t>
            </a:r>
            <a:r>
              <a:rPr kumimoji="1" lang="en-US" altLang="ko-KR" sz="1800" dirty="0" err="1"/>
              <a:t>car_van</a:t>
            </a:r>
            <a:r>
              <a:rPr kumimoji="1" lang="en-US" altLang="ko-KR" sz="1800" dirty="0"/>
              <a:t>', '</a:t>
            </a:r>
            <a:r>
              <a:rPr kumimoji="1" lang="en-US" altLang="ko-KR" sz="1800" dirty="0" err="1"/>
              <a:t>car_twowheels</a:t>
            </a:r>
            <a:r>
              <a:rPr kumimoji="1" lang="en-US" altLang="ko-KR" sz="1800" dirty="0"/>
              <a:t>', '</a:t>
            </a:r>
            <a:r>
              <a:rPr kumimoji="1" lang="en-US" altLang="ko-KR" sz="1800" dirty="0" err="1"/>
              <a:t>car_special</a:t>
            </a:r>
            <a:r>
              <a:rPr kumimoji="1" lang="en-US" altLang="ko-KR" sz="1800" dirty="0"/>
              <a:t>', '</a:t>
            </a:r>
            <a:r>
              <a:rPr kumimoji="1" lang="en-US" altLang="ko-KR" sz="1800" dirty="0" err="1"/>
              <a:t>car_truck</a:t>
            </a:r>
            <a:r>
              <a:rPr kumimoji="1" lang="en-US" altLang="ko-KR" sz="1800" dirty="0"/>
              <a:t>＇],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자동차</a:t>
            </a:r>
            <a:endParaRPr kumimoji="1" lang="en-US" altLang="ko-KR" sz="1800" dirty="0"/>
          </a:p>
          <a:p>
            <a:r>
              <a:rPr kumimoji="1" lang="en-US" altLang="ko-KR" sz="1800" dirty="0"/>
              <a:t>['tax＇], 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세금</a:t>
            </a:r>
            <a:endParaRPr kumimoji="1" lang="en-US" altLang="ko-KR" sz="1800" dirty="0"/>
          </a:p>
          <a:p>
            <a:r>
              <a:rPr kumimoji="1" lang="en-US" altLang="ko-KR" sz="1800" dirty="0"/>
              <a:t>['</a:t>
            </a:r>
            <a:r>
              <a:rPr kumimoji="1" lang="en-US" altLang="ko-KR" sz="1800" dirty="0" err="1"/>
              <a:t>rain_count</a:t>
            </a:r>
            <a:r>
              <a:rPr kumimoji="1" lang="en-US" altLang="ko-KR" sz="1800" dirty="0"/>
              <a:t>', '</a:t>
            </a:r>
            <a:r>
              <a:rPr kumimoji="1" lang="en-US" altLang="ko-KR" sz="1800" dirty="0" err="1"/>
              <a:t>total_rain</a:t>
            </a:r>
            <a:r>
              <a:rPr kumimoji="1" lang="en-US" altLang="ko-KR" sz="1800" dirty="0"/>
              <a:t>’]]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#</a:t>
            </a:r>
            <a:r>
              <a:rPr kumimoji="1" lang="ko-KR" altLang="en-US" sz="1800" dirty="0"/>
              <a:t> 강수량</a:t>
            </a:r>
          </a:p>
        </p:txBody>
      </p:sp>
    </p:spTree>
    <p:extLst>
      <p:ext uri="{BB962C8B-B14F-4D97-AF65-F5344CB8AC3E}">
        <p14:creationId xmlns:p14="http://schemas.microsoft.com/office/powerpoint/2010/main" val="3000903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96481-C845-3B04-E5B4-40E52A8A5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FE768-27FB-3B2D-DE61-6E0DF002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2" y="1789043"/>
            <a:ext cx="6506817" cy="1307548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모델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63584-02D2-F484-D2B2-8BC17ED4B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74" y="3348383"/>
            <a:ext cx="7125252" cy="2391879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각 모델을 돌린 결과 정리</a:t>
            </a:r>
          </a:p>
        </p:txBody>
      </p:sp>
    </p:spTree>
    <p:extLst>
      <p:ext uri="{BB962C8B-B14F-4D97-AF65-F5344CB8AC3E}">
        <p14:creationId xmlns:p14="http://schemas.microsoft.com/office/powerpoint/2010/main" val="858404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72ED-19C9-72E4-5B50-69F356EC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C2332F7-D82E-01DB-EC80-7171279395DB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모델 결과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Logistic</a:t>
            </a:r>
            <a:endParaRPr kumimoji="1" lang="ko-KR" altLang="en-US" dirty="0"/>
          </a:p>
        </p:txBody>
      </p:sp>
      <p:pic>
        <p:nvPicPr>
          <p:cNvPr id="3" name="그림 2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B5D4C291-1145-C54D-DAC1-0B740612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0" y="1516742"/>
            <a:ext cx="5827906" cy="1325563"/>
          </a:xfrm>
          <a:prstGeom prst="rect">
            <a:avLst/>
          </a:prstGeom>
        </p:spPr>
      </p:pic>
      <p:pic>
        <p:nvPicPr>
          <p:cNvPr id="9" name="그림 8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69B691AD-2380-A1C9-A0C9-10F8B6C4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7" y="3258458"/>
            <a:ext cx="6171469" cy="132556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47D00A3-D4FC-8CA3-BD5D-71CF003A3C61}"/>
              </a:ext>
            </a:extLst>
          </p:cNvPr>
          <p:cNvSpPr txBox="1">
            <a:spLocks/>
          </p:cNvSpPr>
          <p:nvPr/>
        </p:nvSpPr>
        <p:spPr>
          <a:xfrm>
            <a:off x="679791" y="4608030"/>
            <a:ext cx="11265467" cy="1349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ko-KR" altLang="en-US" sz="3200" dirty="0">
                <a:latin typeface="+mn-lt"/>
              </a:rPr>
              <a:t>좌표</a:t>
            </a:r>
            <a:r>
              <a:rPr kumimoji="1" lang="en-US" altLang="ko-KR" sz="3200" dirty="0">
                <a:latin typeface="+mn-lt"/>
              </a:rPr>
              <a:t>,</a:t>
            </a:r>
            <a:r>
              <a:rPr kumimoji="1" lang="ko-KR" altLang="en-US" sz="3200" dirty="0">
                <a:latin typeface="+mn-lt"/>
              </a:rPr>
              <a:t> 자동차</a:t>
            </a:r>
            <a:r>
              <a:rPr kumimoji="1" lang="en-US" altLang="ko-KR" sz="3200" dirty="0">
                <a:latin typeface="+mn-lt"/>
              </a:rPr>
              <a:t>,</a:t>
            </a:r>
            <a:r>
              <a:rPr kumimoji="1" lang="ko-KR" altLang="en-US" sz="3200" dirty="0">
                <a:latin typeface="+mn-lt"/>
              </a:rPr>
              <a:t> 강수량 데이터를 넣었을 때가 정확도 및 가중 </a:t>
            </a:r>
            <a:r>
              <a:rPr kumimoji="1" lang="en-US" altLang="ko-KR" sz="3200" dirty="0">
                <a:latin typeface="+mn-lt"/>
              </a:rPr>
              <a:t>F-1</a:t>
            </a:r>
            <a:r>
              <a:rPr kumimoji="1" lang="ko-KR" altLang="en-US" sz="3200" dirty="0">
                <a:latin typeface="+mn-lt"/>
              </a:rPr>
              <a:t> 점수가 제일 높게 나왔다</a:t>
            </a:r>
            <a:r>
              <a:rPr kumimoji="1" lang="en-US" altLang="ko-KR" sz="3200" dirty="0">
                <a:latin typeface="+mn-lt"/>
              </a:rPr>
              <a:t>.</a:t>
            </a:r>
            <a:endParaRPr kumimoji="1" lang="en-US" altLang="ko-KR" sz="32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" name="그림 4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AF4BF313-7574-748F-637A-87DF25E7D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932" y="1349573"/>
            <a:ext cx="5511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36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DF9FD-1790-8C0D-44FE-9FD34757A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951A3D2-0005-698A-3EB2-59EDB865D7F6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모델 결과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변수의 다중 공선성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BEDF453-1141-6A8A-B201-FAFDA8CEC0F3}"/>
              </a:ext>
            </a:extLst>
          </p:cNvPr>
          <p:cNvSpPr txBox="1">
            <a:spLocks/>
          </p:cNvSpPr>
          <p:nvPr/>
        </p:nvSpPr>
        <p:spPr>
          <a:xfrm>
            <a:off x="1266411" y="2754343"/>
            <a:ext cx="5985169" cy="13493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ko-KR" altLang="en-US" sz="3200" dirty="0">
                <a:latin typeface="+mn-lt"/>
              </a:rPr>
              <a:t>월별 더미변수의 다른 </a:t>
            </a:r>
            <a:r>
              <a:rPr kumimoji="1" lang="ko-KR" altLang="en-US" sz="3200" dirty="0" err="1">
                <a:latin typeface="+mn-lt"/>
              </a:rPr>
              <a:t>변수들과의</a:t>
            </a:r>
            <a:r>
              <a:rPr kumimoji="1" lang="ko-KR" altLang="en-US" sz="3200" dirty="0">
                <a:latin typeface="+mn-lt"/>
              </a:rPr>
              <a:t> 상관성이 크게 나타난다</a:t>
            </a:r>
            <a:r>
              <a:rPr kumimoji="1" lang="en-US" altLang="ko-KR" sz="3200" dirty="0">
                <a:latin typeface="+mn-lt"/>
              </a:rPr>
              <a:t>.</a:t>
            </a:r>
            <a:br>
              <a:rPr kumimoji="1" lang="en-US" altLang="ko-KR" sz="3200" dirty="0">
                <a:latin typeface="+mn-lt"/>
              </a:rPr>
            </a:br>
            <a:r>
              <a:rPr kumimoji="1" lang="ko-KR" altLang="en-US" sz="3200" dirty="0">
                <a:latin typeface="+mn-lt"/>
              </a:rPr>
              <a:t>나머지는 꽤 유의하나 사용하는 것에 큰 무리가 없어 보인다</a:t>
            </a:r>
            <a:r>
              <a:rPr kumimoji="1" lang="en-US" altLang="ko-KR" sz="3200" dirty="0">
                <a:latin typeface="+mn-lt"/>
              </a:rPr>
              <a:t>.</a:t>
            </a:r>
            <a:r>
              <a:rPr kumimoji="1" lang="ko-KR" altLang="en-US" sz="3200" dirty="0">
                <a:latin typeface="+mn-lt"/>
              </a:rPr>
              <a:t> </a:t>
            </a:r>
            <a:endParaRPr kumimoji="1" lang="en-US" altLang="ko-KR" sz="32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그림 6" descr="텍스트, 메뉴이(가) 표시된 사진&#10;&#10;자동 생성된 설명">
            <a:extLst>
              <a:ext uri="{FF2B5EF4-FFF2-40B4-BE49-F238E27FC236}">
                <a16:creationId xmlns:a16="http://schemas.microsoft.com/office/drawing/2014/main" id="{35C91BB3-D6CA-AC8C-1AC6-1DB52BFE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448" y="95250"/>
            <a:ext cx="28829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6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9BA52-D6C1-2374-C613-7B6AB500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5CF2C-8F3B-D1C0-63EF-A59E863E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2" y="1789043"/>
            <a:ext cx="6506817" cy="1307548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모델 선정 및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BC6AB-7A8D-7A01-469F-E75CC445E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74" y="3348383"/>
            <a:ext cx="7125252" cy="2391879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사용할 모델 및 이유</a:t>
            </a:r>
          </a:p>
        </p:txBody>
      </p:sp>
    </p:spTree>
    <p:extLst>
      <p:ext uri="{BB962C8B-B14F-4D97-AF65-F5344CB8AC3E}">
        <p14:creationId xmlns:p14="http://schemas.microsoft.com/office/powerpoint/2010/main" val="1301087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FB26-FB23-2EE0-1464-6A6C9BC55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A0FE8A-6266-82D4-B0E8-12524D0CD051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모델 결과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계수 해석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AA6A8-C936-9310-A0B6-6E3EB729C256}"/>
              </a:ext>
            </a:extLst>
          </p:cNvPr>
          <p:cNvSpPr txBox="1"/>
          <p:nvPr/>
        </p:nvSpPr>
        <p:spPr>
          <a:xfrm>
            <a:off x="667630" y="2090828"/>
            <a:ext cx="1067571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0" i="0" dirty="0">
                <a:effectLst/>
                <a:latin typeface="__fkGroteskNeue_598ab8"/>
              </a:rPr>
              <a:t>-</a:t>
            </a:r>
            <a:r>
              <a:rPr lang="ko-KR" altLang="en-US" sz="2800" b="0" i="0" dirty="0">
                <a:effectLst/>
                <a:latin typeface="__fkGroteskNeue_598ab8"/>
              </a:rPr>
              <a:t> 계절성</a:t>
            </a:r>
            <a:r>
              <a:rPr lang="en-US" altLang="ko-KR" sz="2800" b="0" i="0" dirty="0">
                <a:effectLst/>
                <a:latin typeface="__fkGroteskNeue_598ab8"/>
              </a:rPr>
              <a:t>: </a:t>
            </a:r>
            <a:r>
              <a:rPr lang="ko-KR" altLang="en-US" sz="2800" b="0" i="0" dirty="0">
                <a:effectLst/>
                <a:latin typeface="__fkGroteskNeue_598ab8"/>
              </a:rPr>
              <a:t>여름과 초가을</a:t>
            </a:r>
            <a:r>
              <a:rPr lang="en-US" altLang="ko-KR" sz="2800" b="0" i="0" dirty="0">
                <a:effectLst/>
                <a:latin typeface="__fkGroteskNeue_598ab8"/>
              </a:rPr>
              <a:t>(6-10</a:t>
            </a:r>
            <a:r>
              <a:rPr lang="ko-KR" altLang="en-US" sz="2800" b="0" i="0" dirty="0">
                <a:effectLst/>
                <a:latin typeface="__fkGroteskNeue_598ab8"/>
              </a:rPr>
              <a:t>월</a:t>
            </a:r>
            <a:r>
              <a:rPr lang="en-US" altLang="ko-KR" sz="2800" b="0" i="0" dirty="0">
                <a:effectLst/>
                <a:latin typeface="__fkGroteskNeue_598ab8"/>
              </a:rPr>
              <a:t>)</a:t>
            </a:r>
            <a:r>
              <a:rPr lang="ko-KR" altLang="en-US" sz="2800" b="0" i="0" dirty="0" err="1">
                <a:effectLst/>
                <a:latin typeface="__fkGroteskNeue_598ab8"/>
              </a:rPr>
              <a:t>에</a:t>
            </a:r>
            <a:r>
              <a:rPr lang="ko-KR" altLang="en-US" sz="2800" b="0" i="0" dirty="0">
                <a:effectLst/>
                <a:latin typeface="__fkGroteskNeue_598ab8"/>
              </a:rPr>
              <a:t> </a:t>
            </a:r>
            <a:r>
              <a:rPr lang="en-US" altLang="ko-KR" sz="2800" dirty="0">
                <a:latin typeface="__fkGroteskNeue_598ab8"/>
              </a:rPr>
              <a:t>Y</a:t>
            </a:r>
            <a:r>
              <a:rPr lang="ko-KR" altLang="en-US" sz="2800" dirty="0">
                <a:latin typeface="__fkGroteskNeue_598ab8"/>
              </a:rPr>
              <a:t>값이 커지며</a:t>
            </a:r>
            <a:r>
              <a:rPr lang="en-US" altLang="ko-KR" sz="2800" b="0" i="0" dirty="0">
                <a:effectLst/>
                <a:latin typeface="__fkGroteskNeue_598ab8"/>
              </a:rPr>
              <a:t>, </a:t>
            </a:r>
            <a:r>
              <a:rPr lang="ko-KR" altLang="en-US" sz="2800" b="0" i="0" dirty="0">
                <a:effectLst/>
                <a:latin typeface="__fkGroteskNeue_598ab8"/>
              </a:rPr>
              <a:t>겨울과 봄에는 </a:t>
            </a:r>
            <a:r>
              <a:rPr lang="ko-KR" altLang="en-US" sz="2800" dirty="0" err="1">
                <a:latin typeface="__fkGroteskNeue_598ab8"/>
              </a:rPr>
              <a:t>작아짐</a:t>
            </a:r>
            <a:endParaRPr lang="en-US" altLang="ko-KR" sz="2800" b="0" i="0" dirty="0">
              <a:effectLst/>
              <a:latin typeface="__fkGroteskNeue_598ab8"/>
            </a:endParaRPr>
          </a:p>
          <a:p>
            <a:pPr algn="l"/>
            <a:r>
              <a:rPr lang="en-US" altLang="ko-KR" sz="2800" b="0" i="0" dirty="0">
                <a:effectLst/>
                <a:latin typeface="__fkGroteskNeue_598ab8"/>
              </a:rPr>
              <a:t>-</a:t>
            </a:r>
            <a:r>
              <a:rPr lang="ko-KR" altLang="en-US" sz="2800" b="0" i="0" dirty="0">
                <a:effectLst/>
                <a:latin typeface="__fkGroteskNeue_598ab8"/>
              </a:rPr>
              <a:t> 대기 오염</a:t>
            </a:r>
            <a:r>
              <a:rPr lang="en-US" altLang="ko-KR" sz="2800" b="0" i="0" dirty="0">
                <a:effectLst/>
                <a:latin typeface="__fkGroteskNeue_598ab8"/>
              </a:rPr>
              <a:t>: </a:t>
            </a:r>
            <a:r>
              <a:rPr lang="ko-KR" altLang="en-US" sz="2800" b="0" i="0" dirty="0">
                <a:effectLst/>
                <a:latin typeface="__fkGroteskNeue_598ab8"/>
              </a:rPr>
              <a:t>대부분의 대기 오염 물질</a:t>
            </a:r>
            <a:r>
              <a:rPr lang="en-US" altLang="ko-KR" sz="2800" b="0" i="0" dirty="0">
                <a:effectLst/>
                <a:latin typeface="__fkGroteskNeue_598ab8"/>
              </a:rPr>
              <a:t>(</a:t>
            </a:r>
            <a:r>
              <a:rPr lang="ko-KR" altLang="en-US" sz="2800" b="0" i="0" dirty="0">
                <a:effectLst/>
                <a:latin typeface="__fkGroteskNeue_598ab8"/>
              </a:rPr>
              <a:t>특히 미세먼지</a:t>
            </a:r>
            <a:r>
              <a:rPr lang="en-US" altLang="ko-KR" sz="2800" b="0" i="0" dirty="0">
                <a:effectLst/>
                <a:latin typeface="__fkGroteskNeue_598ab8"/>
              </a:rPr>
              <a:t>)</a:t>
            </a:r>
            <a:r>
              <a:rPr lang="ko-KR" altLang="en-US" sz="2800" dirty="0">
                <a:latin typeface="__fkGroteskNeue_598ab8"/>
              </a:rPr>
              <a:t>는 </a:t>
            </a:r>
            <a:r>
              <a:rPr lang="en-US" altLang="ko-KR" sz="2800" dirty="0">
                <a:latin typeface="__fkGroteskNeue_598ab8"/>
              </a:rPr>
              <a:t>Y</a:t>
            </a:r>
            <a:r>
              <a:rPr lang="ko-KR" altLang="en-US" sz="2800" dirty="0" err="1">
                <a:latin typeface="__fkGroteskNeue_598ab8"/>
              </a:rPr>
              <a:t>를</a:t>
            </a:r>
            <a:r>
              <a:rPr lang="ko-KR" altLang="en-US" sz="2800" dirty="0">
                <a:latin typeface="__fkGroteskNeue_598ab8"/>
              </a:rPr>
              <a:t> </a:t>
            </a:r>
            <a:r>
              <a:rPr lang="ko-KR" altLang="en-US" sz="2800" b="0" i="0" dirty="0">
                <a:effectLst/>
                <a:latin typeface="__fkGroteskNeue_598ab8"/>
              </a:rPr>
              <a:t>크게 낮추는 요인이다</a:t>
            </a:r>
            <a:r>
              <a:rPr lang="en-US" altLang="ko-KR" sz="2800" b="0" i="0" dirty="0">
                <a:effectLst/>
                <a:latin typeface="__fkGroteskNeue_598ab8"/>
              </a:rPr>
              <a:t>. </a:t>
            </a:r>
            <a:r>
              <a:rPr lang="ko-KR" altLang="en-US" sz="2800" b="0" i="0" dirty="0">
                <a:effectLst/>
                <a:latin typeface="__fkGroteskNeue_598ab8"/>
              </a:rPr>
              <a:t>예상대로 </a:t>
            </a:r>
            <a:r>
              <a:rPr lang="en-US" altLang="ko-KR" sz="2800" dirty="0" err="1">
                <a:latin typeface="__fkGroteskNeue_598ab8"/>
              </a:rPr>
              <a:t>base_vars</a:t>
            </a:r>
            <a:r>
              <a:rPr lang="ko-KR" altLang="en-US" sz="2800" dirty="0">
                <a:latin typeface="__fkGroteskNeue_598ab8"/>
              </a:rPr>
              <a:t>는 매우 중요한 변수다</a:t>
            </a:r>
            <a:r>
              <a:rPr lang="en-US" altLang="ko-KR" sz="2800" dirty="0">
                <a:latin typeface="__fkGroteskNeue_598ab8"/>
              </a:rPr>
              <a:t>.</a:t>
            </a:r>
            <a:endParaRPr lang="en-US" altLang="ko-KR" sz="2800" b="0" i="0" dirty="0">
              <a:effectLst/>
              <a:latin typeface="__fkGroteskNeue_598ab8"/>
            </a:endParaRPr>
          </a:p>
          <a:p>
            <a:pPr algn="l"/>
            <a:r>
              <a:rPr lang="en-US" altLang="ko-KR" sz="2800" b="0" i="0" dirty="0">
                <a:effectLst/>
                <a:latin typeface="__fkGroteskNeue_598ab8"/>
              </a:rPr>
              <a:t>-</a:t>
            </a:r>
            <a:r>
              <a:rPr lang="ko-KR" altLang="en-US" sz="2800" b="0" i="0" dirty="0">
                <a:effectLst/>
                <a:latin typeface="__fkGroteskNeue_598ab8"/>
              </a:rPr>
              <a:t> 지리</a:t>
            </a:r>
            <a:r>
              <a:rPr lang="en-US" altLang="ko-KR" sz="2800" b="0" i="0" dirty="0">
                <a:effectLst/>
                <a:latin typeface="__fkGroteskNeue_598ab8"/>
              </a:rPr>
              <a:t>: </a:t>
            </a:r>
            <a:r>
              <a:rPr lang="ko-KR" altLang="en-US" sz="2800" b="0" i="0" dirty="0">
                <a:effectLst/>
                <a:latin typeface="__fkGroteskNeue_598ab8"/>
              </a:rPr>
              <a:t>고지대일수록 </a:t>
            </a:r>
            <a:r>
              <a:rPr lang="en-US" altLang="ko-KR" sz="2800" dirty="0">
                <a:latin typeface="__fkGroteskNeue_598ab8"/>
              </a:rPr>
              <a:t>Y</a:t>
            </a:r>
            <a:r>
              <a:rPr lang="ko-KR" altLang="en-US" sz="2800" dirty="0">
                <a:latin typeface="__fkGroteskNeue_598ab8"/>
              </a:rPr>
              <a:t>값이 </a:t>
            </a:r>
            <a:r>
              <a:rPr lang="ko-KR" altLang="en-US" sz="2800" dirty="0" err="1">
                <a:latin typeface="__fkGroteskNeue_598ab8"/>
              </a:rPr>
              <a:t>작아짐</a:t>
            </a:r>
            <a:endParaRPr lang="en-US" altLang="ko-KR" sz="2800" b="0" i="0" dirty="0">
              <a:effectLst/>
              <a:latin typeface="__fkGroteskNeue_598ab8"/>
            </a:endParaRPr>
          </a:p>
          <a:p>
            <a:pPr algn="l"/>
            <a:r>
              <a:rPr lang="ko-KR" altLang="en-US" sz="2800" b="0" i="0" dirty="0">
                <a:effectLst/>
                <a:latin typeface="__fkGroteskNeue_598ab8"/>
              </a:rPr>
              <a:t>차량</a:t>
            </a:r>
            <a:r>
              <a:rPr lang="en-US" altLang="ko-KR" sz="2800" b="0" i="0" dirty="0">
                <a:effectLst/>
                <a:latin typeface="__fkGroteskNeue_598ab8"/>
              </a:rPr>
              <a:t>: </a:t>
            </a:r>
            <a:r>
              <a:rPr lang="ko-KR" altLang="en-US" sz="2800" dirty="0">
                <a:latin typeface="__fkGroteskNeue_598ab8"/>
              </a:rPr>
              <a:t>세단은 </a:t>
            </a:r>
            <a:r>
              <a:rPr lang="en-US" altLang="ko-KR" sz="2800" dirty="0">
                <a:latin typeface="__fkGroteskNeue_598ab8"/>
              </a:rPr>
              <a:t>Y</a:t>
            </a:r>
            <a:r>
              <a:rPr lang="ko-KR" altLang="en-US" sz="2800" dirty="0">
                <a:latin typeface="__fkGroteskNeue_598ab8"/>
              </a:rPr>
              <a:t>값에 양으로</a:t>
            </a:r>
            <a:r>
              <a:rPr lang="en-US" altLang="ko-KR" sz="2800" dirty="0">
                <a:latin typeface="__fkGroteskNeue_598ab8"/>
              </a:rPr>
              <a:t>,</a:t>
            </a:r>
            <a:r>
              <a:rPr lang="ko-KR" altLang="en-US" sz="2800" dirty="0">
                <a:latin typeface="__fkGroteskNeue_598ab8"/>
              </a:rPr>
              <a:t> </a:t>
            </a:r>
            <a:r>
              <a:rPr lang="ko-KR" altLang="en-US" sz="2800" dirty="0" err="1">
                <a:latin typeface="__fkGroteskNeue_598ab8"/>
              </a:rPr>
              <a:t>벤은</a:t>
            </a:r>
            <a:r>
              <a:rPr lang="ko-KR" altLang="en-US" sz="2800" dirty="0">
                <a:latin typeface="__fkGroteskNeue_598ab8"/>
              </a:rPr>
              <a:t> 음으로 영향을 미침</a:t>
            </a:r>
            <a:endParaRPr lang="en-US" altLang="ko-KR" sz="2800" b="0" i="0" dirty="0">
              <a:effectLst/>
              <a:latin typeface="__fkGroteskNeue_598ab8"/>
            </a:endParaRPr>
          </a:p>
          <a:p>
            <a:pPr algn="l"/>
            <a:r>
              <a:rPr lang="en-US" altLang="ko-KR" sz="2800" b="0" i="0" dirty="0">
                <a:effectLst/>
                <a:latin typeface="__fkGroteskNeue_598ab8"/>
              </a:rPr>
              <a:t>-</a:t>
            </a:r>
            <a:r>
              <a:rPr lang="ko-KR" altLang="en-US" sz="2800" b="0" i="0" dirty="0">
                <a:effectLst/>
                <a:latin typeface="__fkGroteskNeue_598ab8"/>
              </a:rPr>
              <a:t> 강우</a:t>
            </a:r>
            <a:r>
              <a:rPr lang="en-US" altLang="ko-KR" sz="2800" b="0" i="0" dirty="0">
                <a:effectLst/>
                <a:latin typeface="__fkGroteskNeue_598ab8"/>
              </a:rPr>
              <a:t>: </a:t>
            </a:r>
            <a:r>
              <a:rPr lang="ko-KR" altLang="en-US" sz="2800" b="0" i="0" dirty="0">
                <a:effectLst/>
                <a:latin typeface="__fkGroteskNeue_598ab8"/>
              </a:rPr>
              <a:t>강우 횟수가 많을수록 사건 </a:t>
            </a:r>
            <a:r>
              <a:rPr lang="en-US" altLang="ko-KR" sz="2800" b="0" i="0" dirty="0">
                <a:effectLst/>
                <a:latin typeface="__fkGroteskNeue_598ab8"/>
              </a:rPr>
              <a:t>Y</a:t>
            </a:r>
            <a:r>
              <a:rPr lang="ko-KR" altLang="en-US" sz="2800" b="0" i="0" dirty="0">
                <a:effectLst/>
                <a:latin typeface="__fkGroteskNeue_598ab8"/>
              </a:rPr>
              <a:t>값이 증가하지만</a:t>
            </a:r>
            <a:r>
              <a:rPr lang="en-US" altLang="ko-KR" sz="2800" b="0" i="0" dirty="0">
                <a:effectLst/>
                <a:latin typeface="__fkGroteskNeue_598ab8"/>
              </a:rPr>
              <a:t>, </a:t>
            </a:r>
            <a:r>
              <a:rPr lang="ko-KR" altLang="en-US" sz="2800" b="0" i="0" dirty="0">
                <a:effectLst/>
                <a:latin typeface="__fkGroteskNeue_598ab8"/>
              </a:rPr>
              <a:t>총 강우량은 큰 영향을 미치지 않음</a:t>
            </a:r>
            <a:endParaRPr lang="en-US" altLang="ko-KR" sz="2800" b="0" i="0" dirty="0">
              <a:effectLst/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3521267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FE420-5AE4-33B2-003A-2498B991F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DE75E2D-652A-F552-B240-B1CD008B2241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모델 결과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FNN</a:t>
            </a:r>
            <a:endParaRPr kumimoji="1"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02EDBA-4594-9C3C-4B0A-0B1CE03DEF1F}"/>
              </a:ext>
            </a:extLst>
          </p:cNvPr>
          <p:cNvSpPr txBox="1">
            <a:spLocks/>
          </p:cNvSpPr>
          <p:nvPr/>
        </p:nvSpPr>
        <p:spPr>
          <a:xfrm>
            <a:off x="679791" y="4608030"/>
            <a:ext cx="11265467" cy="1349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R" sz="3200" dirty="0">
                <a:latin typeface="+mn-lt"/>
              </a:rPr>
              <a:t>Base vars</a:t>
            </a:r>
            <a:r>
              <a:rPr kumimoji="1" lang="ko-KR" altLang="en-US" sz="3200" dirty="0" err="1">
                <a:latin typeface="+mn-lt"/>
              </a:rPr>
              <a:t>를</a:t>
            </a:r>
            <a:r>
              <a:rPr kumimoji="1" lang="ko-KR" altLang="en-US" sz="3200" dirty="0">
                <a:latin typeface="+mn-lt"/>
              </a:rPr>
              <a:t> 넣었을 때가 제일 높고</a:t>
            </a:r>
            <a:r>
              <a:rPr kumimoji="1" lang="en-US" altLang="ko-KR" sz="3200" dirty="0">
                <a:latin typeface="+mn-lt"/>
              </a:rPr>
              <a:t>,</a:t>
            </a:r>
            <a:r>
              <a:rPr kumimoji="1" lang="ko-KR" altLang="en-US" sz="3200" dirty="0">
                <a:latin typeface="+mn-lt"/>
              </a:rPr>
              <a:t> </a:t>
            </a:r>
            <a:r>
              <a:rPr kumimoji="1" lang="ko-KR" altLang="en-US" sz="3200" dirty="0" err="1">
                <a:latin typeface="+mn-lt"/>
              </a:rPr>
              <a:t>그다음이</a:t>
            </a:r>
            <a:r>
              <a:rPr kumimoji="1" lang="ko-KR" altLang="en-US" sz="3200" dirty="0">
                <a:latin typeface="+mn-lt"/>
              </a:rPr>
              <a:t> 세금 데이터를 넣었을 때가 높게 나왔다</a:t>
            </a:r>
            <a:r>
              <a:rPr kumimoji="1" lang="en-US" altLang="ko-KR" sz="3200" dirty="0">
                <a:latin typeface="+mn-lt"/>
              </a:rPr>
              <a:t>.</a:t>
            </a:r>
            <a:endParaRPr kumimoji="1" lang="en-US" altLang="ko-KR" sz="3200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1ED82-3099-97FD-0C1F-C3794D16D12E}"/>
              </a:ext>
            </a:extLst>
          </p:cNvPr>
          <p:cNvSpPr txBox="1"/>
          <p:nvPr/>
        </p:nvSpPr>
        <p:spPr>
          <a:xfrm>
            <a:off x="679790" y="1591385"/>
            <a:ext cx="10972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Variables: ['month_1', 'month_2', 'month_3', 'month_4', 'month_5', 'month_6', 'month_7', 'month_8', 'month_9', 'month_10', 'month_11', 'month_12', 'no2', 'o3', 'co', 'so2', 'pm10', 'pm2.5'] Test Loss: </a:t>
            </a:r>
            <a:r>
              <a:rPr lang="en" altLang="ko-KR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0.0344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--- </a:t>
            </a:r>
          </a:p>
          <a:p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Variables: ['month_1', 'month_2', 'month_3', 'month_4', 'month_5', 'month_6', 'month_7', 'month_8', 'month_9', 'month_10', 'month_11', 'month_12', 'no2', 'o3', 'co', 'so2', 'pm10', 'pm2.5', </a:t>
            </a:r>
            <a:r>
              <a:rPr lang="en" altLang="ko-KR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'tax'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] Test Loss: </a:t>
            </a:r>
            <a:r>
              <a:rPr lang="en" altLang="ko-KR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0.0346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--- </a:t>
            </a:r>
          </a:p>
          <a:p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Variables: ['month_1', 'month_2', 'month_3', 'month_4', 'month_5', 'month_6', 'month_7', 'month_8', 'month_9', 'month_10', 'month_11', 'month_12', 'no2', 'o3', 'co', 'so2', 'pm10', 'pm2.5', </a:t>
            </a:r>
            <a:r>
              <a:rPr lang="en" altLang="ko-KR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'</a:t>
            </a:r>
            <a:r>
              <a:rPr lang="en" altLang="ko-KR" b="0" i="0" dirty="0" err="1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'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" altLang="ko-KR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'</a:t>
            </a:r>
            <a:r>
              <a:rPr lang="en" altLang="ko-KR" b="0" i="0" dirty="0" err="1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'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] Test Loss: </a:t>
            </a:r>
            <a:r>
              <a:rPr lang="en" altLang="ko-KR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0.0414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---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02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58EAA-BC14-BE79-3006-902A2D6E9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E5EDAE1-E842-360B-1031-AE8C5A03A4ED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Score</a:t>
            </a:r>
            <a:endParaRPr kumimoji="1"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45325C8-92E5-F1D2-FAC4-B3B300286386}"/>
              </a:ext>
            </a:extLst>
          </p:cNvPr>
          <p:cNvSpPr txBox="1">
            <a:spLocks/>
          </p:cNvSpPr>
          <p:nvPr/>
        </p:nvSpPr>
        <p:spPr>
          <a:xfrm>
            <a:off x="679791" y="4608030"/>
            <a:ext cx="11265467" cy="1349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ko-KR" alt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둘 모두 목표 달성 실패</a:t>
            </a:r>
            <a:r>
              <a:rPr kumimoji="1" lang="en-US" altLang="ko-KR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.</a:t>
            </a:r>
          </a:p>
          <a:p>
            <a:pPr>
              <a:spcAft>
                <a:spcPts val="600"/>
              </a:spcAft>
            </a:pPr>
            <a:r>
              <a:rPr kumimoji="1" lang="ko-KR" altLang="en-US" sz="3200" kern="1200" dirty="0" err="1">
                <a:solidFill>
                  <a:schemeClr val="tx1"/>
                </a:solidFill>
                <a:latin typeface="+mn-lt"/>
                <a:ea typeface="+mj-ea"/>
                <a:cs typeface="+mj-cs"/>
              </a:rPr>
              <a:t>딥러닝의</a:t>
            </a:r>
            <a:r>
              <a:rPr kumimoji="1" lang="ko-KR" alt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경우</a:t>
            </a:r>
            <a:r>
              <a:rPr kumimoji="1" lang="en-US" altLang="ko-KR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,</a:t>
            </a:r>
            <a:r>
              <a:rPr kumimoji="1" lang="ko-KR" alt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</a:t>
            </a:r>
            <a:r>
              <a:rPr kumimoji="1" lang="en-US" altLang="ko-KR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Base vars</a:t>
            </a:r>
            <a:r>
              <a:rPr kumimoji="1" lang="ko-KR" alt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로만 돌렸을 때 </a:t>
            </a:r>
            <a:r>
              <a:rPr kumimoji="1" lang="en-US" altLang="ko-KR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97.7%</a:t>
            </a:r>
            <a:r>
              <a:rPr kumimoji="1" lang="ko-KR" alt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까지 나왔음</a:t>
            </a:r>
            <a:r>
              <a:rPr kumimoji="1" lang="en-US" altLang="ko-KR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.</a:t>
            </a:r>
          </a:p>
        </p:txBody>
      </p:sp>
      <p:pic>
        <p:nvPicPr>
          <p:cNvPr id="3" name="그림 2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7BEE569-9DB2-5A29-03C6-E91148F6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25" y="1920531"/>
            <a:ext cx="10935250" cy="16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767F9-3638-5656-C55C-599DB186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4CF7F-DA9C-99A2-E25B-F3538D52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2" y="1789043"/>
            <a:ext cx="6506817" cy="1307548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결론 및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1DA1B-72FA-061D-751C-B7356EE4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74" y="3348383"/>
            <a:ext cx="7125252" cy="2391879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각 모델을 돌린 결과 정리</a:t>
            </a:r>
          </a:p>
        </p:txBody>
      </p:sp>
    </p:spTree>
    <p:extLst>
      <p:ext uri="{BB962C8B-B14F-4D97-AF65-F5344CB8AC3E}">
        <p14:creationId xmlns:p14="http://schemas.microsoft.com/office/powerpoint/2010/main" val="1754936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23187-6056-E62E-0F22-A202D437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51CB2BB-D213-2296-36CB-E71403A3E946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결론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D29A051-EFD2-6C4E-FC40-F509EC02C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7804"/>
            <a:ext cx="10972800" cy="403653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kumimoji="1" lang="en-US" altLang="ko-KR" sz="3000" dirty="0"/>
              <a:t>Base vars</a:t>
            </a:r>
            <a:r>
              <a:rPr kumimoji="1" lang="ko-KR" altLang="en-US" sz="3000" dirty="0"/>
              <a:t>의 영향력이 매우 큼</a:t>
            </a:r>
            <a:endParaRPr kumimoji="1" lang="en-US" altLang="ko-KR" sz="3000" dirty="0"/>
          </a:p>
          <a:p>
            <a:pPr marL="457200" indent="-457200">
              <a:buFontTx/>
              <a:buChar char="-"/>
            </a:pPr>
            <a:r>
              <a:rPr kumimoji="1" lang="en-US" altLang="ko-KR" sz="3000" dirty="0"/>
              <a:t>Logistic</a:t>
            </a:r>
            <a:r>
              <a:rPr kumimoji="1" lang="ko-KR" altLang="en-US" sz="3000" dirty="0"/>
              <a:t>의 경우 강수량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좌표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자동차 데이터가 영향이 큼</a:t>
            </a:r>
            <a:endParaRPr kumimoji="1" lang="en-US" altLang="ko-KR" sz="3000" dirty="0"/>
          </a:p>
          <a:p>
            <a:pPr marL="457200" indent="-457200">
              <a:buFontTx/>
              <a:buChar char="-"/>
            </a:pPr>
            <a:r>
              <a:rPr kumimoji="1" lang="en-US" altLang="ko-KR" sz="3000" dirty="0"/>
              <a:t>FNN</a:t>
            </a:r>
            <a:r>
              <a:rPr kumimoji="1" lang="ko-KR" altLang="en-US" sz="3000" dirty="0" err="1"/>
              <a:t>에</a:t>
            </a:r>
            <a:r>
              <a:rPr kumimoji="1" lang="ko-KR" altLang="en-US" sz="3000" dirty="0"/>
              <a:t> 경우 </a:t>
            </a:r>
            <a:r>
              <a:rPr kumimoji="1" lang="en-US" altLang="ko-KR" sz="3000" dirty="0"/>
              <a:t>Base vars</a:t>
            </a:r>
            <a:r>
              <a:rPr kumimoji="1" lang="ko-KR" altLang="en-US" sz="3000" dirty="0" err="1"/>
              <a:t>에</a:t>
            </a:r>
            <a:r>
              <a:rPr kumimoji="1" lang="ko-KR" altLang="en-US" sz="3000" dirty="0"/>
              <a:t> 오히려 다른 변수를 더할 경우 성능이 떨어짐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모델 설계에 미흡한 점이 있을 수도 있을 것이라 추측</a:t>
            </a:r>
            <a:endParaRPr kumimoji="1" lang="en-US" altLang="ko-KR" sz="3000" dirty="0"/>
          </a:p>
          <a:p>
            <a:pPr marL="457200" indent="-457200">
              <a:buFontTx/>
              <a:buChar char="-"/>
            </a:pPr>
            <a:r>
              <a:rPr kumimoji="1" lang="ko-KR" altLang="en-US" sz="3000" dirty="0"/>
              <a:t>세금의 영향이 생각보다 있음</a:t>
            </a:r>
            <a:endParaRPr kumimoji="1" lang="en-US" altLang="ko-KR" sz="3000" dirty="0"/>
          </a:p>
          <a:p>
            <a:pPr marL="457200" indent="-457200">
              <a:buFontTx/>
              <a:buChar char="-"/>
            </a:pP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777347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482324E-ACF0-3488-57CA-A3A1B3ECE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AA9B5-CB36-596E-E288-9AEF85C9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2" y="1789043"/>
            <a:ext cx="6506817" cy="1307548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dirty="0"/>
              <a:t>Appendix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9A6A40-BA8A-FF09-49DA-2842DB798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74" y="3348383"/>
            <a:ext cx="7125252" cy="2391879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추가 자료들</a:t>
            </a:r>
          </a:p>
        </p:txBody>
      </p:sp>
    </p:spTree>
    <p:extLst>
      <p:ext uri="{BB962C8B-B14F-4D97-AF65-F5344CB8AC3E}">
        <p14:creationId xmlns:p14="http://schemas.microsoft.com/office/powerpoint/2010/main" val="3874143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84422D-EFEE-30D1-A4E9-C9888D98C31F}"/>
              </a:ext>
            </a:extLst>
          </p:cNvPr>
          <p:cNvSpPr txBox="1"/>
          <p:nvPr/>
        </p:nvSpPr>
        <p:spPr>
          <a:xfrm>
            <a:off x="1493520" y="1997839"/>
            <a:ext cx="92049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Coefficients: [-0.36004017 -0.12916946 -0.13082147 -0.05730565 -0.1814825   0.29865749</a:t>
            </a:r>
          </a:p>
          <a:p>
            <a:r>
              <a:rPr lang="ko-KR" altLang="en-US"/>
              <a:t>  0.27282619  0.22628456  0.36857648  0.39416007 -0.19071406 -0.4400108</a:t>
            </a:r>
          </a:p>
          <a:p>
            <a:r>
              <a:rPr lang="ko-KR" altLang="en-US"/>
              <a:t> -0.97946821 -1.57390228  0.17631044 -0.22191079 -1.2616584  -2.61338961</a:t>
            </a:r>
          </a:p>
          <a:p>
            <a:r>
              <a:rPr lang="ko-KR" altLang="en-US"/>
              <a:t> -0.07454305  0.08429538 -0.41059511  0.18287943 -0.33617036 -0.00754041</a:t>
            </a:r>
          </a:p>
          <a:p>
            <a:r>
              <a:rPr lang="ko-KR" altLang="en-US"/>
              <a:t>  0.03897225  0.02728812  0.61420515 -0.01547832]</a:t>
            </a:r>
          </a:p>
          <a:p>
            <a:r>
              <a:rPr lang="ko-KR" altLang="en-US"/>
              <a:t>'month_1', 'month_2', 'month_3', 'month_4','month_5', 'month_6', 'month_7', 'month_8', 'month_9', 'month_10','month_11', 'month_12', 'no2', 'o3', 'co', 'so2', 'pm10', 'pm2.5', 'x', 'y', 'height', 'car_sedan', 'car_van', 'car_twowheels', 'car_special', 'car_truck', 'rain_count', 'total_rain'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868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F03DE9-343D-20BB-B959-5313525406DA}"/>
              </a:ext>
            </a:extLst>
          </p:cNvPr>
          <p:cNvSpPr txBox="1"/>
          <p:nvPr/>
        </p:nvSpPr>
        <p:spPr>
          <a:xfrm>
            <a:off x="548124" y="293026"/>
            <a:ext cx="92049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/>
              <a:t>Features: Base variables Accuracy: 0.8943 Macro Avg F1-score: 0.8463 Features: Base + Groups 1 Accuracy: 0.9057 Macro Avg F1-score: 0.8679 Features: Base + Groups 2 Accuracy: 0.8989 Macro Avg F1-score: 0.8493 Features: Base + Groups 3 Accuracy: 0.8920 Macro Avg F1-score: 0.8427 Features: Base + Groups 4 Accuracy: 0.8943 Macro Avg F1-score: 0.8494 Features: Base + Groups 5 Accuracy: 0.8989 Macro Avg F1-score: 0.8507 Features: Base + Groups 6 Accuracy: 0.9011 Macro Avg F1-score: 0.8515 Features: Base + Groups 1, 2 Accuracy: 0.8989 Macro Avg F1-score: 0.8539 Features: Base + Groups 1, 3 Accuracy: 0.8989 Macro Avg F1-score: 0.8493 Features: Base + Groups 1, 4 Accuracy: 0.8966 Macro Avg F1-score: 0.8532 Features: Base + Groups 1, 5 Accuracy: 0.9034 Macro Avg F1-score: 0.8643 Features: Base + Groups 1, 6 Accuracy: 0.9034 Macro Avg F1-score: 0.8629 Features: Base + Groups 2, 3 Accuracy: 0.8943 Macro Avg F1-score: 0.8433 Features: Base + Groups 2, 4 Accuracy: 0.9034 Macro Avg F1-score: 0.8614 Features: Base + Groups 2, 5 Accuracy: 0.9011 Macro Avg F1-score: 0.8515 Features: Base + Groups 2, 6 Accuracy: 0.8989 Macro Avg F1-score: 0.8493 Features: Base + Groups 3, 4 Accuracy: 0.8943 Macro Avg F1-score: 0.8401 Features: Base + Groups 3, 5 Accuracy: 0.8943 Macro Avg F1-score: 0.8448 Features: Base + Groups 3, 6 Accuracy: 0.9011 Macro Avg F1-score: 0.8530 Features: Base + Groups 4, 5 Accuracy: 0.8966 Macro Avg F1-score: 0.8548 Features: Base + Groups 4, 6 Accuracy: 0.9057 Macro Avg F1-score: 0.8637 Features: Base + Groups 5, 6 Accuracy: 0.8989 Macro Avg F1-score: 0.8493 Features: Base + Groups 1, 2, 3 Accuracy: 0.8966 Macro Avg F1-score: 0.8373 Features: Base + Groups 1, 2, 4 Accuracy: 0.8966 Macro Avg F1-score: 0.8516 Features: Base + Groups 1, 2, 5 Accuracy: 0.9011 Macro Avg F1-score: 0.8577 Features: Base + Groups 1, 2, 6 Accuracy: 0.8989 Macro Avg F1-score: 0.8554 Features: Base + Groups 1, 3, 4 Accuracy: 0.8966 Macro Avg F1-score: 0.8455 Features: Base + Groups 1, 3, 5 Accuracy: 0.8989 Macro Avg F1-score: 0.8493 Features: Base + Groups 1, 3, 6 Accuracy: 0.9034 Macro Avg F1-score: 0.8552 Features: Base + Groups 1, 4, 5 Accuracy: 0.8966 Macro Avg F1-score: 0.8532 Features: Base + Groups 1, 4, 6 Accuracy: 0.9057 Macro Avg F1-score: 0.8652 Features: Base + Groups 1, 5, 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08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A28EF5-97FD-DBC8-E363-7510BB3DC23E}"/>
              </a:ext>
            </a:extLst>
          </p:cNvPr>
          <p:cNvSpPr txBox="1"/>
          <p:nvPr/>
        </p:nvSpPr>
        <p:spPr>
          <a:xfrm>
            <a:off x="693550" y="398304"/>
            <a:ext cx="9349352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/>
              <a:t>Accuracy: 0.9034 Macro Avg F1-score: 0.8629 Features: Base + Groups 2, 3, 4 Accuracy: 0.8989 Macro Avg F1-score: 0.8478 Features: Base + Groups 2, 3, 5 Accuracy: 0.8966 Macro Avg F1-score: 0.8455 Features: Base + Groups 2, 3, 6 Accuracy: 0.9011 Macro Avg F1-score: 0.8515 Features: Base + Groups 2, 4, 5 Accuracy: 0.9011 Macro Avg F1-score: 0.8577 Features: Base + Groups 2, 4, 6 Accuracy: 0.9149 Macro Avg F1-score: 0.8771 Features: Base + Groups 2, 5, 6 Accuracy: 0.8989 Macro Avg F1-score: 0.8478 Features: Base + Groups 3, 4, 5 Accuracy: 0.8966 Macro Avg F1-score: 0.8455 Features: Base + Groups 3, 4, 6 Accuracy: 0.9034 Macro Avg F1-score: 0.8538 Features: Base + Groups 3, 5, 6 Accuracy: 0.8966 Macro Avg F1-score: 0.8455 Features: Base + Groups 4, 5, 6 Accuracy: 0.9057 Macro Avg F1-score: 0.8637 Features: Base + Groups 1, 2, 3, 4 Accuracy: 0.8943 Macro Avg F1-score: 0.8417 Features: Base + Groups 1, 2, 3, 5 Accuracy: 0.8966 Macro Avg F1-score: 0.8373 Features: Base + Groups 1, 2, 3, 6 Accuracy: 0.9011 Macro Avg F1-score: 0.8419 Features: Base + Groups 1, 2, 4, 5 Accuracy: 0.8966 Macro Avg F1-score: 0.8516 Features: Base + Groups 1, 2, 4, 6 Accuracy: 0.9080 Macro Avg F1-score: 0.8660 Features: Base + Groups 1, 2, 5, 6 Accuracy: 0.9034 Macro Avg F1-score: 0.8614 Features: Base + Groups 1, 3, 4, 5 Accuracy: 0.8966 Macro Avg F1-score: 0.8455 Features: Base + Groups 1, 3, 4, 6 Accuracy: 0.9034 Macro Avg F1-score: 0.8552 Features: Base + Groups 1, 3, 5, 6 Accuracy: 0.9034 Macro Avg F1-score: 0.8552 Features: Base + Groups 1, 4, 5, 6 Accuracy: 0.9034 Macro Avg F1-score: 0.8614 Features: Base + Groups 2, 3, 4, 5 Accuracy: 0.8966 Macro Avg F1-score: 0.8439 Features: Base + Groups 2, 3, 4, 6 Accuracy: 0.9080 Macro Avg F1-score: 0.8612 Features: Base + Groups 2, 3, 5, 6 Accuracy: 0.8966 Macro Avg F1-score: 0.8373 Features: Base + Groups 2, 4, 5, 6 Accuracy: 0.9149 Macro Avg F1-score: 0.8758 Features: Base + Groups 3, 4, 5, 6 Accuracy: 0.9057 Macro Avg F1-score: 0.8561 Features: Base + Groups 1, 2, 3, 4, 5 Accuracy: 0.8943 Macro Avg F1-score: 0.8417 Features: Base + Groups 1, 2, 3, 4, 6 Accuracy: 0.9057 Macro Avg F1-score: 0.8575 Features: Base + Groups 1, 2, 3, 5, 6 Accuracy: 0.9034 Macro Avg F1-score: 0.8456 Features: Base + Groups 1, 2, 4, 5, 6 Accuracy: 0.9080 Macro Avg F1-score: 0.8660 Features: Base + Groups 1, 3, 4, 5, 6 Accuracy: 0.9011 Macro Avg F1-score: 0.8515 Features: Base + Groups 2, 3, 4, 5, 6 Accuracy: 0.9057 Macro Avg F1-score: 0.8561 Features: Base + Groups 1, 2, 3, 4, 5, 6 Accuracy: 0.9057 Macro Avg F1-score: 0.8575 Features: All variables Accuracy: 0.9057 Macro Avg F1-score: 0.8575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87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1EFA52-D9AF-BC6A-E3D0-CCB4084A6AF2}"/>
              </a:ext>
            </a:extLst>
          </p:cNvPr>
          <p:cNvSpPr txBox="1"/>
          <p:nvPr/>
        </p:nvSpPr>
        <p:spPr>
          <a:xfrm>
            <a:off x="502403" y="-14398097"/>
            <a:ext cx="11689597" cy="92055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Variables: ['month_1', 'month_2', 'month_3', 'month_4', 'month_5', 'month_6', 'month_7', 'month_8', 'month_9', 'month_10', 'month_11', 'month_12', 'no2', 'o3', 'co', 'so2', 'pm10', 'pm2.5'] Test Loss: 0.0344 --- Variables: ['month_1', 'month_2', 'month_3', 'month_4', 'month_5', 'month_6', 'month_7', 'month_8', 'month_9', 'month_10', 'month_11', 'month_12', 'no2', 'o3', 'co', 'so2', 'pm10', 'pm2.5', 'tax'] Test Loss: 0.0346 ---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0.0414 --- Variables: ['month_1', 'month_2', 'month_3', 'month_4', 'month_5', 'month_6', 'month_7', 'month_8', 'month_9', 'month_10', 'month_11', 'month_12', 'no2', 'o3', 'co', 'so2', 'pm10', 'pm2.5',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0.0478 ---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'tax'] Test Loss: 0.0546 --- Variables: ['month_1', 'month_2', 'month_3', 'month_4', 'month_5', 'month_6', 'month_7', 'month_8', 'month_9', 'month_10', 'month_11', 'month_12', 'no2', 'o3', 'co', 'so2', 'pm10', 'pm2.5', 'x', 'y', 'height'] Test Loss: 0.0548 --- Variables: ['month_1', 'month_2', 'month_3', 'month_4', 'month_5', 'month_6', 'month_7', 'month_8', 'month_9', 'month_10', 'month_11', 'month_12', 'no2', 'o3', 'co', 'so2', 'pm10', 'pm2.5', 'road', 'tree', 'building', 'river'] Test Loss: 0.0557 --- Variables: ['month_1', 'month_2', 'month_3', 'month_4', 'month_5', 'month_6', 'month_7', 'month_8', 'month_9', 'month_10', 'month_11', 'month_12', 'no2', 'o3', 'co', 'so2', 'pm10', 'pm2.5',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0.0599 --- Variables: ['month_1', 'month_2', 'month_3', 'month_4', 'month_5', 'month_6', 'month_7', 'month_8', 'month_9', 'month_10', 'month_11', 'month_12', 'no2', 'o3', 'co', 'so2', 'pm10', 'pm2.5', 'road', 'tree', 'building', 'river', 'tax'] Test Loss: 0.0637 --- Variables: ['month_1', 'month_2', 'month_3', 'month_4', 'month_5', 'month_6', 'month_7', 'month_8', 'month_9', 'month_10', 'month_11', 'month_12', 'no2', 'o3', 'co', 'so2', 'pm10', 'pm2.5', 'x', 'y', 'height',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0.0654 ---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0.0677 ---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&gt;70s'] Test Loss: 0.0695 --- Variables: ['month_1', 'month_2', 'month_3', 'month_4', 'month_5', 'month_6', 'month_7', 'month_8', 'month_9', 'month_10', 'month_11', 'month_12', 'no2', 'o3', 'co', 'so2', 'pm10', 'pm2.5', 'x', 'y', 'height', 'tax'] Test Loss: 0.0696 --- Variables: ['month_1', 'month_2', 'month_3', 'month_4', 'month_5', 'month_6', 'month_7', 'month_8', 'month_9', 'month_10', 'month_11', 'month_12', 'no2', 'o3', 'co', 'so2', 'pm10', 'pm2.5', 'x', 'y', 'height',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0.0722 ---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0.0736 ---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'tax'] Test Loss: 0.0753 ---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0.0756 --- Variables: ['month_1', 'month_2', 'month_3', 'month_4', 'month_5', 'month_6', 'month_7', 'month_8', 'month_9', 'month_10', 'month_11', 'month_12', 'no2', 'o3', 'co', 'so2', 'pm10', 'pm2.5', 'road', 'tree', 'building', 'river',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0.0765 --- Variables: ['month_1', 'month_2', 'month_3', 'month_4', 'month_5', 'month_6', 'month_7', 'month_8', 'month_9', 'month_10', 'month_11', 'month_12', 'no2', 'o3', 'co', 'so2', 'pm10', 'pm2.5', 'x', 'y', 'height', 'road', 'tree', 'building', 'river',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0.0776 ---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'road', 'tree', 'building', 'river'] Test Loss: 0.0778 --- Variables: ['month_1', 'month_2', 'month_3', 'month_4', 'month_5', 'month_6', 'month_7', 'month_8', 'month_9', 'month_10', 'month_11', 'month_12', 'no2', 'o3', 'co', 'so2', 'pm10', 'pm2.5', 'x', 'y', 'height',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'tax'] Test Loss: 0.0784 --- Variables: ['month_1', 'month_2', 'month_3', 'month_4', 'month_5', 'month_6', 'month_7', 'month_8', 'month_9', 'month_10', 'month_11', 'month_12', 'no2', 'o3', 'co', 'so2', 'pm10', 'pm2.5', 'x', 'y', 'height',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0.0796 ---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'height'] Test Loss: 0.0798 ---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0.0800 ---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0.0808 ---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0.0838 ---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'tax'] Test Loss: 0.0841 --- Variables: ['month_1', 'month_2', 'month_3', 'month_4', 'month_5', 'month_6', 'month_7', 'month_8', 'month_9', 'month_10', 'month_11', 'month_12', 'no2', 'o3', 'co', 'so2', 'pm10', 'pm2.5', 'x', 'y', 'height',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0.0843 ---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0.0845 ---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'road', 'tree', 'building', 'river',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0.0848 --- Variables: ['month_1', 'month_2', 'month_3', 'month_4', 'month_5', 'month_6', 'month_7', 'month_8', 'month_9', 'month_10', 'month_11', 'month_12', 'no2', 'o3', 'co', 'so2', 'pm10', 'pm2.5',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0.0849 ---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'road', 'tree', 'building', 'river', 'tax'] Test Loss: 0.0860 ---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0.0861 ---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'tax'] Test Loss: 0.0879 --- Variables: ['month_1', 'month_2', 'month_3', 'month_4', 'month_5', 'month_6', 'month_7', 'month_8', 'month_9', 'month_10', 'month_11', 'month_12', 'no2', 'o3', 'co', 'so2', 'pm10', 'pm2.5',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0.0904 ---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0.0907 ---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0.0921 ---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'road', 'tree', 'building', 'river', 'tax'] Test Loss: 0.0925 ---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'road', 'tree', 'building', 'river'] Test Loss: 0.0925 --- Variables: ['month_1', 'month_2', 'month_3', 'month_4', 'month_5', 'month_6', 'month_7', 'month_8', 'month_9', 'month_10', 'month_11', 'month_12', 'no2', 'o3', 'co', 'so2', 'pm10', 'pm2.5', 'x', 'y', 'height',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0.0926 ---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0.0929 --- Variables: ['month_1', 'month_2', 'month_3', 'month_4', 'month_5', 'month_6', 'month_7', 'month_8', 'month_9', 'month_10', 'month_11', 'month_12', 'no2', 'o3', 'co', 'so2', 'pm10', 'pm2.5',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0.0936 ---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'tax'] Test Loss: 0.0938 ---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0.0949 --- Variables: ['month_1', 'month_2', 'month_3', 'month_4', 'month_5', 'month_6', 'month_7', 'month_8', 'month_9', 'month_10', 'month_11', 'month_12', 'no2', 'o3', 'co', 'so2', 'pm10', 'pm2.5',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'tax'] Test Loss: 0.0954 --- Variables: ['month_1', 'month_2', 'month_3', 'month_4', 'month_5', 'month_6', 'month_7', 'month_8', 'month_9', 'month_10', 'month_11', 'month_12', 'no2', 'o3', 'co', 'so2', 'pm10', 'pm2.5', 'x', 'y', 'height', 'road', 'tree', 'building', 'river'] Test Loss: 0.0957 --- Variables: ['month_1', 'month_2', 'month_3', 'month_4', 'month_5', 'month_6', 'month_7', 'month_8', 'month_9', 'month_10', 'month_11', 'month_12', 'no2', 'o3', 'co', 'so2', 'pm10', 'pm2.5', 'x', 'y', 'height', 'road', 'tree', 'building', 'river', 'tax'] Test Loss: 0.0964 ---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0.0969 ---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0.0969 ---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0.0972 --- Variables: ['month_1', 'month_2', 'month_3', 'month_4', 'month_5', 'month_6', 'month_7', 'month_8', 'month_9', 'month_10', 'month_11', 'month_12', 'no2', 'o3', 'co', 'so2', 'pm10', 'pm2.5', 'x', 'y', 'height',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0.0979 --- Variables: ['month_1', 'month_2', 'month_3', 'month_4', 'month_5', 'month_6', 'month_7', 'month_8', 'month_9', 'month_10', 'month_11', 'month_12', 'no2', 'o3', 'co', 'so2', 'pm10', 'pm2.5', 'x', 'y', 'height',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0.0983 ---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0.0986 ---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'road', 'tree', 'building', 'river',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0.0988 ---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0.0997 ---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0.1018 --- Variables: ['month_1', 'month_2', 'month_3', 'month_4', 'month_5', 'month_6', 'month_7', 'month_8', 'month_9', 'month_10', 'month_11', 'month_12', 'no2', 'o3', 'co', 'so2', 'pm10', 'pm2.5', 'x', 'y', 'height',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'tax'] Test Loss: 0.1023 ---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'tax'] Test Loss: 0.1034 ---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0.1034 ---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0.1044 --- Variables: ['month_1', 'month_2', 'month_3', 'month_4', 'month_5', 'month_6', 'month_7', 'month_8', 'month_9', 'month_10', 'month_11', 'month_12', 'no2', 'o3', 'co', 'so2', 'pm10', 'pm2.5', 'x', 'y', 'height',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0.1055 ---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'x', 'y', 'height',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'tax'] Test Loss: 0.1075 --- Variables: ['month_1', 'month_2', 'month_3', 'month_4', 'month_5', 'month_6', 'month_7', 'month_8', 'month_9', 'month_10', 'month_11', 'month_12', 'no2', 'o3', 'co', 'so2', 'pm10', 'pm2.5', 'x', 'y', 'height', 'road', 'tree', 'building', 'river',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0.1146 --- Variables: ['month_1', 'month_2', 'month_3', 'month_4', 'month_5', 'month_6', 'month_7', 'month_8', 'month_9', 'month_10', 'month_11', 'month_12', 'no2', 'o3', 'co', 'so2', 'pm10', 'pm2.5',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'pop_men10s', 'pop_men20s', 'pop_men30s', 'pop_men40s', 'pop_men50s', 'pop_men60s',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&lt;10s', 'pop_women10s', 'pop_women20s', 'pop_women30s', 'pop_women40s', 'pop_women50s', 'pop_women60s',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pop_women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&gt;70s',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car_sedan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car_van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car_twowheels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car_special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car_truck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'tax',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rain_count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total_rain</a:t>
            </a:r>
            <a:r>
              <a:rPr lang="en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 Test Loss: 0.1163 ---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7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58C2-D427-CE3A-4B41-2570BF93D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8D5DFED-D81B-7A09-4703-C575C6C80806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err="1"/>
              <a:t>머신러닝</a:t>
            </a:r>
            <a:r>
              <a:rPr kumimoji="1" lang="ko-KR" altLang="en-US" dirty="0"/>
              <a:t> 결과</a:t>
            </a:r>
          </a:p>
        </p:txBody>
      </p:sp>
      <p:pic>
        <p:nvPicPr>
          <p:cNvPr id="8" name="내용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72305C7-8336-BE22-AB87-F139B2F9D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554543"/>
            <a:ext cx="10972800" cy="3342513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9D956F8-C6A2-9626-4E78-9C530832436E}"/>
              </a:ext>
            </a:extLst>
          </p:cNvPr>
          <p:cNvSpPr txBox="1">
            <a:spLocks/>
          </p:cNvSpPr>
          <p:nvPr/>
        </p:nvSpPr>
        <p:spPr>
          <a:xfrm>
            <a:off x="609600" y="5126036"/>
            <a:ext cx="10972800" cy="118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2800" dirty="0"/>
              <a:t>아래서부터</a:t>
            </a:r>
            <a:r>
              <a:rPr lang="en-US" altLang="ko-KR" sz="2800" dirty="0"/>
              <a:t> XGB, LGBM, CAT, NGB</a:t>
            </a:r>
            <a:r>
              <a:rPr lang="ko-KR" altLang="en-US" sz="2800" dirty="0"/>
              <a:t> 모델로</a:t>
            </a:r>
            <a:br>
              <a:rPr lang="en-US" altLang="ko-KR" sz="2800" dirty="0"/>
            </a:br>
            <a:r>
              <a:rPr lang="en-US" altLang="ko-KR" sz="2800" dirty="0"/>
              <a:t> train</a:t>
            </a:r>
            <a:r>
              <a:rPr lang="ko-KR" altLang="en-US" sz="2800" dirty="0"/>
              <a:t>에서 오염물질만을 학습해서 나온 모델의 결과 </a:t>
            </a:r>
            <a:endParaRPr lang="en-US" altLang="ko-KR" sz="2800" dirty="0"/>
          </a:p>
          <a:p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241711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E656F5-1004-AAFA-B3E2-49B263D458D6}"/>
              </a:ext>
            </a:extLst>
          </p:cNvPr>
          <p:cNvSpPr txBox="1"/>
          <p:nvPr/>
        </p:nvSpPr>
        <p:spPr>
          <a:xfrm>
            <a:off x="1173996" y="2247715"/>
            <a:ext cx="104032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dirty="0">
                <a:effectLst/>
                <a:latin typeface="__fkGroteskNeue_598ab8"/>
              </a:rPr>
              <a:t>'month_1', 'month_2', 'month_3', 'month_4','month_5', 'month_6', 'month_7', 'month_8', 'month_9', 'month_10','month_11', 'month_12', 'no2', 'o3', 'co', 'so2', 'pm10', 'pm2.5', 'x', 'y', 'height', '</a:t>
            </a:r>
            <a:r>
              <a:rPr lang="en" altLang="ko-KR" b="0" i="0" dirty="0" err="1">
                <a:effectLst/>
                <a:latin typeface="__fkGroteskNeue_598ab8"/>
              </a:rPr>
              <a:t>car_sedan</a:t>
            </a:r>
            <a:r>
              <a:rPr lang="en" altLang="ko-KR" b="0" i="0" dirty="0">
                <a:effectLst/>
                <a:latin typeface="__fkGroteskNeue_598ab8"/>
              </a:rPr>
              <a:t>', '</a:t>
            </a:r>
            <a:r>
              <a:rPr lang="en" altLang="ko-KR" b="0" i="0" dirty="0" err="1">
                <a:effectLst/>
                <a:latin typeface="__fkGroteskNeue_598ab8"/>
              </a:rPr>
              <a:t>car_van</a:t>
            </a:r>
            <a:r>
              <a:rPr lang="en" altLang="ko-KR" b="0" i="0" dirty="0">
                <a:effectLst/>
                <a:latin typeface="__fkGroteskNeue_598ab8"/>
              </a:rPr>
              <a:t>', '</a:t>
            </a:r>
            <a:r>
              <a:rPr lang="en" altLang="ko-KR" b="0" i="0" dirty="0" err="1">
                <a:effectLst/>
                <a:latin typeface="__fkGroteskNeue_598ab8"/>
              </a:rPr>
              <a:t>car_twowheels</a:t>
            </a:r>
            <a:r>
              <a:rPr lang="en" altLang="ko-KR" b="0" i="0" dirty="0">
                <a:effectLst/>
                <a:latin typeface="__fkGroteskNeue_598ab8"/>
              </a:rPr>
              <a:t>', '</a:t>
            </a:r>
            <a:r>
              <a:rPr lang="en" altLang="ko-KR" b="0" i="0" dirty="0" err="1">
                <a:effectLst/>
                <a:latin typeface="__fkGroteskNeue_598ab8"/>
              </a:rPr>
              <a:t>car_special</a:t>
            </a:r>
            <a:r>
              <a:rPr lang="en" altLang="ko-KR" b="0" i="0" dirty="0">
                <a:effectLst/>
                <a:latin typeface="__fkGroteskNeue_598ab8"/>
              </a:rPr>
              <a:t>', '</a:t>
            </a:r>
            <a:r>
              <a:rPr lang="en" altLang="ko-KR" b="0" i="0" dirty="0" err="1">
                <a:effectLst/>
                <a:latin typeface="__fkGroteskNeue_598ab8"/>
              </a:rPr>
              <a:t>car_truck</a:t>
            </a:r>
            <a:r>
              <a:rPr lang="en" altLang="ko-KR" b="0" i="0" dirty="0">
                <a:effectLst/>
                <a:latin typeface="__fkGroteskNeue_598ab8"/>
              </a:rPr>
              <a:t>＇, </a:t>
            </a:r>
            <a:r>
              <a:rPr lang="en-US" altLang="ko-KR" b="0" i="0" dirty="0">
                <a:effectLst/>
                <a:latin typeface="__fkGroteskNeue_598ab8"/>
              </a:rPr>
              <a:t>‘</a:t>
            </a:r>
            <a:r>
              <a:rPr lang="en-US" altLang="ko-KR" dirty="0">
                <a:latin typeface="__fkGroteskNeue_598ab8"/>
              </a:rPr>
              <a:t>tax’, </a:t>
            </a:r>
            <a:r>
              <a:rPr lang="en" altLang="ko-KR" b="0" i="0" dirty="0">
                <a:effectLst/>
                <a:latin typeface="__fkGroteskNeue_598ab8"/>
              </a:rPr>
              <a:t>'</a:t>
            </a:r>
            <a:r>
              <a:rPr lang="en" altLang="ko-KR" b="0" i="0" dirty="0" err="1">
                <a:effectLst/>
                <a:latin typeface="__fkGroteskNeue_598ab8"/>
              </a:rPr>
              <a:t>rain_count</a:t>
            </a:r>
            <a:r>
              <a:rPr lang="en" altLang="ko-KR" b="0" i="0" dirty="0">
                <a:effectLst/>
                <a:latin typeface="__fkGroteskNeue_598ab8"/>
              </a:rPr>
              <a:t>', '</a:t>
            </a:r>
            <a:r>
              <a:rPr lang="en" altLang="ko-KR" b="0" i="0" dirty="0" err="1">
                <a:effectLst/>
                <a:latin typeface="__fkGroteskNeue_598ab8"/>
              </a:rPr>
              <a:t>total_rain</a:t>
            </a:r>
            <a:r>
              <a:rPr lang="en" altLang="ko-KR" b="0" i="0" dirty="0">
                <a:effectLst/>
                <a:latin typeface="__fkGroteskNeue_598ab8"/>
              </a:rPr>
              <a:t>'</a:t>
            </a:r>
            <a:br>
              <a:rPr lang="en" altLang="ko-KR" dirty="0"/>
            </a:br>
            <a:r>
              <a:rPr lang="en" altLang="ko-KR" dirty="0"/>
              <a:t>Coefficients: [-0.34863419 -0.13690264 -0.13783866 -0.06326992 -0.18194778 0.30150983 0.27794034 0.23247835 0.36730292 0.38997634 -0.19377334 -0.43585785 -0.97356885 -1.59585226 0.14473139 -0.21888975 -1.24650219 -2.63316914 -0.0564055 0.06858579 -0.4026218 0.07731212 -0.32133832 0.01231649 0.02068237 0.08198437 0.10237255 0.59269397 -0.02136347]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55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491471-3EEA-533D-AA75-0CC99EAE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AA4752E-02AD-443D-A0BD-959B45C2E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227F688A-72E1-4C6E-8DA1-E5EFF5A83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564" y="0"/>
            <a:ext cx="5778237" cy="6858000"/>
          </a:xfrm>
          <a:custGeom>
            <a:avLst/>
            <a:gdLst>
              <a:gd name="connsiteX0" fmla="*/ 962670 w 5778237"/>
              <a:gd name="connsiteY0" fmla="*/ 4174607 h 6858000"/>
              <a:gd name="connsiteX1" fmla="*/ 1474181 w 5778237"/>
              <a:gd name="connsiteY1" fmla="*/ 4686119 h 6858000"/>
              <a:gd name="connsiteX2" fmla="*/ 962670 w 5778237"/>
              <a:gd name="connsiteY2" fmla="*/ 5197630 h 6858000"/>
              <a:gd name="connsiteX3" fmla="*/ 451158 w 5778237"/>
              <a:gd name="connsiteY3" fmla="*/ 4686119 h 6858000"/>
              <a:gd name="connsiteX4" fmla="*/ 962670 w 5778237"/>
              <a:gd name="connsiteY4" fmla="*/ 4174607 h 6858000"/>
              <a:gd name="connsiteX5" fmla="*/ 737090 w 5778237"/>
              <a:gd name="connsiteY5" fmla="*/ 194466 h 6858000"/>
              <a:gd name="connsiteX6" fmla="*/ 1474181 w 5778237"/>
              <a:gd name="connsiteY6" fmla="*/ 931557 h 6858000"/>
              <a:gd name="connsiteX7" fmla="*/ 737090 w 5778237"/>
              <a:gd name="connsiteY7" fmla="*/ 1668648 h 6858000"/>
              <a:gd name="connsiteX8" fmla="*/ 0 w 5778237"/>
              <a:gd name="connsiteY8" fmla="*/ 931557 h 6858000"/>
              <a:gd name="connsiteX9" fmla="*/ 737090 w 5778237"/>
              <a:gd name="connsiteY9" fmla="*/ 194466 h 6858000"/>
              <a:gd name="connsiteX10" fmla="*/ 1374646 w 5778237"/>
              <a:gd name="connsiteY10" fmla="*/ 0 h 6858000"/>
              <a:gd name="connsiteX11" fmla="*/ 4134163 w 5778237"/>
              <a:gd name="connsiteY11" fmla="*/ 0 h 6858000"/>
              <a:gd name="connsiteX12" fmla="*/ 4165561 w 5778237"/>
              <a:gd name="connsiteY12" fmla="*/ 7287 h 6858000"/>
              <a:gd name="connsiteX13" fmla="*/ 4275624 w 5778237"/>
              <a:gd name="connsiteY13" fmla="*/ 9505 h 6858000"/>
              <a:gd name="connsiteX14" fmla="*/ 4329201 w 5778237"/>
              <a:gd name="connsiteY14" fmla="*/ 0 h 6858000"/>
              <a:gd name="connsiteX15" fmla="*/ 5778237 w 5778237"/>
              <a:gd name="connsiteY15" fmla="*/ 0 h 6858000"/>
              <a:gd name="connsiteX16" fmla="*/ 5778237 w 5778237"/>
              <a:gd name="connsiteY16" fmla="*/ 6858000 h 6858000"/>
              <a:gd name="connsiteX17" fmla="*/ 4275784 w 5778237"/>
              <a:gd name="connsiteY17" fmla="*/ 6858000 h 6858000"/>
              <a:gd name="connsiteX18" fmla="*/ 4239021 w 5778237"/>
              <a:gd name="connsiteY18" fmla="*/ 6786833 h 6858000"/>
              <a:gd name="connsiteX19" fmla="*/ 3894102 w 5778237"/>
              <a:gd name="connsiteY19" fmla="*/ 6452886 h 6858000"/>
              <a:gd name="connsiteX20" fmla="*/ 2108475 w 5778237"/>
              <a:gd name="connsiteY20" fmla="*/ 6789034 h 6858000"/>
              <a:gd name="connsiteX21" fmla="*/ 1347913 w 5778237"/>
              <a:gd name="connsiteY21" fmla="*/ 5906062 h 6858000"/>
              <a:gd name="connsiteX22" fmla="*/ 1722239 w 5778237"/>
              <a:gd name="connsiteY22" fmla="*/ 4572446 h 6858000"/>
              <a:gd name="connsiteX23" fmla="*/ 788921 w 5778237"/>
              <a:gd name="connsiteY23" fmla="*/ 3529645 h 6858000"/>
              <a:gd name="connsiteX24" fmla="*/ 858141 w 5778237"/>
              <a:gd name="connsiteY24" fmla="*/ 2401163 h 6858000"/>
              <a:gd name="connsiteX25" fmla="*/ 1610359 w 5778237"/>
              <a:gd name="connsiteY25" fmla="*/ 1532485 h 6858000"/>
              <a:gd name="connsiteX26" fmla="*/ 1374668 w 5778237"/>
              <a:gd name="connsiteY26" fmla="*/ 2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78237" h="6858000">
                <a:moveTo>
                  <a:pt x="962670" y="4174607"/>
                </a:moveTo>
                <a:cubicBezTo>
                  <a:pt x="1245170" y="4174607"/>
                  <a:pt x="1474181" y="4403618"/>
                  <a:pt x="1474181" y="4686119"/>
                </a:cubicBezTo>
                <a:cubicBezTo>
                  <a:pt x="1474181" y="4968619"/>
                  <a:pt x="1245170" y="5197630"/>
                  <a:pt x="962670" y="5197630"/>
                </a:cubicBezTo>
                <a:cubicBezTo>
                  <a:pt x="680169" y="5197630"/>
                  <a:pt x="451158" y="4968619"/>
                  <a:pt x="451158" y="4686119"/>
                </a:cubicBezTo>
                <a:cubicBezTo>
                  <a:pt x="451158" y="4403618"/>
                  <a:pt x="680169" y="4174607"/>
                  <a:pt x="962670" y="4174607"/>
                </a:cubicBezTo>
                <a:close/>
                <a:moveTo>
                  <a:pt x="737090" y="194466"/>
                </a:moveTo>
                <a:cubicBezTo>
                  <a:pt x="1144174" y="194466"/>
                  <a:pt x="1474181" y="524473"/>
                  <a:pt x="1474181" y="931557"/>
                </a:cubicBezTo>
                <a:cubicBezTo>
                  <a:pt x="1474181" y="1338641"/>
                  <a:pt x="1144174" y="1668648"/>
                  <a:pt x="737090" y="1668648"/>
                </a:cubicBezTo>
                <a:cubicBezTo>
                  <a:pt x="330006" y="1668648"/>
                  <a:pt x="0" y="1338641"/>
                  <a:pt x="0" y="931557"/>
                </a:cubicBezTo>
                <a:cubicBezTo>
                  <a:pt x="0" y="524473"/>
                  <a:pt x="330006" y="194466"/>
                  <a:pt x="737090" y="194466"/>
                </a:cubicBezTo>
                <a:close/>
                <a:moveTo>
                  <a:pt x="1374646" y="0"/>
                </a:moveTo>
                <a:lnTo>
                  <a:pt x="4134163" y="0"/>
                </a:lnTo>
                <a:lnTo>
                  <a:pt x="4165561" y="7287"/>
                </a:lnTo>
                <a:cubicBezTo>
                  <a:pt x="4200796" y="11754"/>
                  <a:pt x="4237397" y="12651"/>
                  <a:pt x="4275624" y="9505"/>
                </a:cubicBezTo>
                <a:lnTo>
                  <a:pt x="4329201" y="0"/>
                </a:lnTo>
                <a:lnTo>
                  <a:pt x="5778237" y="0"/>
                </a:lnTo>
                <a:lnTo>
                  <a:pt x="5778237" y="6858000"/>
                </a:lnTo>
                <a:lnTo>
                  <a:pt x="4275784" y="6858000"/>
                </a:lnTo>
                <a:lnTo>
                  <a:pt x="4239021" y="6786833"/>
                </a:lnTo>
                <a:cubicBezTo>
                  <a:pt x="4155316" y="6643599"/>
                  <a:pt x="4041124" y="6520016"/>
                  <a:pt x="3894102" y="6452886"/>
                </a:cubicBezTo>
                <a:cubicBezTo>
                  <a:pt x="3331357" y="6196305"/>
                  <a:pt x="2812263" y="7007790"/>
                  <a:pt x="2108475" y="6789034"/>
                </a:cubicBezTo>
                <a:cubicBezTo>
                  <a:pt x="1726546" y="6669929"/>
                  <a:pt x="1404262" y="6283964"/>
                  <a:pt x="1347913" y="5906062"/>
                </a:cubicBezTo>
                <a:cubicBezTo>
                  <a:pt x="1261896" y="5326512"/>
                  <a:pt x="1845049" y="5069735"/>
                  <a:pt x="1722239" y="4572446"/>
                </a:cubicBezTo>
                <a:cubicBezTo>
                  <a:pt x="1620329" y="4159787"/>
                  <a:pt x="1066410" y="4066000"/>
                  <a:pt x="788921" y="3529645"/>
                </a:cubicBezTo>
                <a:cubicBezTo>
                  <a:pt x="581405" y="3128696"/>
                  <a:pt x="702777" y="2783251"/>
                  <a:pt x="858141" y="2401163"/>
                </a:cubicBezTo>
                <a:cubicBezTo>
                  <a:pt x="1068288" y="1884953"/>
                  <a:pt x="1415323" y="1966409"/>
                  <a:pt x="1610359" y="1532485"/>
                </a:cubicBezTo>
                <a:cubicBezTo>
                  <a:pt x="1860601" y="975968"/>
                  <a:pt x="1455053" y="478169"/>
                  <a:pt x="1374668" y="2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B3BD163-28ED-6EA5-3040-AC65EC8F4692}"/>
              </a:ext>
            </a:extLst>
          </p:cNvPr>
          <p:cNvSpPr txBox="1">
            <a:spLocks/>
          </p:cNvSpPr>
          <p:nvPr/>
        </p:nvSpPr>
        <p:spPr>
          <a:xfrm>
            <a:off x="609600" y="663960"/>
            <a:ext cx="6117203" cy="3310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ko-KR" altLang="en-US" dirty="0"/>
              <a:t>서울대학교에서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년 동안 대출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위 도서</a:t>
            </a:r>
            <a:endParaRPr kumimoji="1" lang="ko-KR" altLang="en-US"/>
          </a:p>
        </p:txBody>
      </p:sp>
      <p:pic>
        <p:nvPicPr>
          <p:cNvPr id="1026" name="Picture 2" descr="총, 균, 쇠">
            <a:extLst>
              <a:ext uri="{FF2B5EF4-FFF2-40B4-BE49-F238E27FC236}">
                <a16:creationId xmlns:a16="http://schemas.microsoft.com/office/drawing/2014/main" id="{70ADFD04-D62C-4D27-8DE1-B1289E9A3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0675" y="663960"/>
            <a:ext cx="3407769" cy="504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288B8-DF29-7BBF-365A-51E22AB27943}"/>
              </a:ext>
            </a:extLst>
          </p:cNvPr>
          <p:cNvSpPr txBox="1"/>
          <p:nvPr/>
        </p:nvSpPr>
        <p:spPr>
          <a:xfrm>
            <a:off x="10021132" y="595883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yes24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82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193C-9A55-E71D-4985-49231C954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68BE7C7-6FB4-CD68-A4FA-F23C69568CD7}"/>
              </a:ext>
            </a:extLst>
          </p:cNvPr>
          <p:cNvSpPr txBox="1">
            <a:spLocks/>
          </p:cNvSpPr>
          <p:nvPr/>
        </p:nvSpPr>
        <p:spPr>
          <a:xfrm>
            <a:off x="1057162" y="1648525"/>
            <a:ext cx="8197977" cy="1349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R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Logistic Regression : 92%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8A8A18F-62AC-7EA4-258A-71C34E6C1540}"/>
              </a:ext>
            </a:extLst>
          </p:cNvPr>
          <p:cNvSpPr txBox="1">
            <a:spLocks/>
          </p:cNvSpPr>
          <p:nvPr/>
        </p:nvSpPr>
        <p:spPr>
          <a:xfrm>
            <a:off x="1073479" y="3429000"/>
            <a:ext cx="10523438" cy="13493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" altLang="ko-KR" b="0" i="0" dirty="0">
                <a:effectLst/>
                <a:latin typeface="+mn-lt"/>
              </a:rPr>
              <a:t>Feedforward Neural Network : 98%</a:t>
            </a:r>
            <a:endParaRPr kumimoji="1"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55613D4-75D1-87CD-44C8-109C86891081}"/>
              </a:ext>
            </a:extLst>
          </p:cNvPr>
          <p:cNvSpPr txBox="1">
            <a:spLocks/>
          </p:cNvSpPr>
          <p:nvPr/>
        </p:nvSpPr>
        <p:spPr>
          <a:xfrm>
            <a:off x="370548" y="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모델 선정 및 목표</a:t>
            </a:r>
          </a:p>
        </p:txBody>
      </p:sp>
    </p:spTree>
    <p:extLst>
      <p:ext uri="{BB962C8B-B14F-4D97-AF65-F5344CB8AC3E}">
        <p14:creationId xmlns:p14="http://schemas.microsoft.com/office/powerpoint/2010/main" val="221438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EAA54B-B322-4943-83DF-6B95378DA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181C69-1FEA-47A3-8E1A-C3573A136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8" cy="6858000"/>
          </a:xfrm>
          <a:custGeom>
            <a:avLst/>
            <a:gdLst>
              <a:gd name="connsiteX0" fmla="*/ 7169275 w 10615628"/>
              <a:gd name="connsiteY0" fmla="*/ 5665108 h 6858000"/>
              <a:gd name="connsiteX1" fmla="*/ 7514896 w 10615628"/>
              <a:gd name="connsiteY1" fmla="*/ 6010729 h 6858000"/>
              <a:gd name="connsiteX2" fmla="*/ 7169275 w 10615628"/>
              <a:gd name="connsiteY2" fmla="*/ 6356350 h 6858000"/>
              <a:gd name="connsiteX3" fmla="*/ 6823654 w 10615628"/>
              <a:gd name="connsiteY3" fmla="*/ 6010729 h 6858000"/>
              <a:gd name="connsiteX4" fmla="*/ 7169275 w 10615628"/>
              <a:gd name="connsiteY4" fmla="*/ 5665108 h 6858000"/>
              <a:gd name="connsiteX5" fmla="*/ 10010445 w 10615628"/>
              <a:gd name="connsiteY5" fmla="*/ 2285547 h 6858000"/>
              <a:gd name="connsiteX6" fmla="*/ 10456759 w 10615628"/>
              <a:gd name="connsiteY6" fmla="*/ 2731861 h 6858000"/>
              <a:gd name="connsiteX7" fmla="*/ 10010445 w 10615628"/>
              <a:gd name="connsiteY7" fmla="*/ 3178175 h 6858000"/>
              <a:gd name="connsiteX8" fmla="*/ 9564131 w 10615628"/>
              <a:gd name="connsiteY8" fmla="*/ 2731861 h 6858000"/>
              <a:gd name="connsiteX9" fmla="*/ 10010445 w 10615628"/>
              <a:gd name="connsiteY9" fmla="*/ 2285547 h 6858000"/>
              <a:gd name="connsiteX10" fmla="*/ 10354144 w 10615628"/>
              <a:gd name="connsiteY10" fmla="*/ 1626055 h 6858000"/>
              <a:gd name="connsiteX11" fmla="*/ 10615628 w 10615628"/>
              <a:gd name="connsiteY11" fmla="*/ 1887539 h 6858000"/>
              <a:gd name="connsiteX12" fmla="*/ 10354144 w 10615628"/>
              <a:gd name="connsiteY12" fmla="*/ 2149023 h 6858000"/>
              <a:gd name="connsiteX13" fmla="*/ 10092660 w 10615628"/>
              <a:gd name="connsiteY13" fmla="*/ 1887539 h 6858000"/>
              <a:gd name="connsiteX14" fmla="*/ 10354144 w 10615628"/>
              <a:gd name="connsiteY14" fmla="*/ 1626055 h 6858000"/>
              <a:gd name="connsiteX15" fmla="*/ 1458900 w 10615628"/>
              <a:gd name="connsiteY15" fmla="*/ 620486 h 6858000"/>
              <a:gd name="connsiteX16" fmla="*/ 1905214 w 10615628"/>
              <a:gd name="connsiteY16" fmla="*/ 1066801 h 6858000"/>
              <a:gd name="connsiteX17" fmla="*/ 1458900 w 10615628"/>
              <a:gd name="connsiteY17" fmla="*/ 1513115 h 6858000"/>
              <a:gd name="connsiteX18" fmla="*/ 1012586 w 10615628"/>
              <a:gd name="connsiteY18" fmla="*/ 1066801 h 6858000"/>
              <a:gd name="connsiteX19" fmla="*/ 1458900 w 10615628"/>
              <a:gd name="connsiteY19" fmla="*/ 620486 h 6858000"/>
              <a:gd name="connsiteX20" fmla="*/ 6634576 w 10615628"/>
              <a:gd name="connsiteY20" fmla="*/ 0 h 6858000"/>
              <a:gd name="connsiteX21" fmla="*/ 10141833 w 10615628"/>
              <a:gd name="connsiteY21" fmla="*/ 0 h 6858000"/>
              <a:gd name="connsiteX22" fmla="*/ 10200259 w 10615628"/>
              <a:gd name="connsiteY22" fmla="*/ 112226 h 6858000"/>
              <a:gd name="connsiteX23" fmla="*/ 9914574 w 10615628"/>
              <a:gd name="connsiteY23" fmla="*/ 1675664 h 6858000"/>
              <a:gd name="connsiteX24" fmla="*/ 9361608 w 10615628"/>
              <a:gd name="connsiteY24" fmla="*/ 2357295 h 6858000"/>
              <a:gd name="connsiteX25" fmla="*/ 9334634 w 10615628"/>
              <a:gd name="connsiteY25" fmla="*/ 3068329 h 6858000"/>
              <a:gd name="connsiteX26" fmla="*/ 9815041 w 10615628"/>
              <a:gd name="connsiteY26" fmla="*/ 3852733 h 6858000"/>
              <a:gd name="connsiteX27" fmla="*/ 9376175 w 10615628"/>
              <a:gd name="connsiteY27" fmla="*/ 5163128 h 6858000"/>
              <a:gd name="connsiteX28" fmla="*/ 7869812 w 10615628"/>
              <a:gd name="connsiteY28" fmla="*/ 5397802 h 6858000"/>
              <a:gd name="connsiteX29" fmla="*/ 6545391 w 10615628"/>
              <a:gd name="connsiteY29" fmla="*/ 5591204 h 6858000"/>
              <a:gd name="connsiteX30" fmla="*/ 5772722 w 10615628"/>
              <a:gd name="connsiteY30" fmla="*/ 6463273 h 6858000"/>
              <a:gd name="connsiteX31" fmla="*/ 5542128 w 10615628"/>
              <a:gd name="connsiteY31" fmla="*/ 6751894 h 6858000"/>
              <a:gd name="connsiteX32" fmla="*/ 5455474 w 10615628"/>
              <a:gd name="connsiteY32" fmla="*/ 6858000 h 6858000"/>
              <a:gd name="connsiteX33" fmla="*/ 3884321 w 10615628"/>
              <a:gd name="connsiteY33" fmla="*/ 6858000 h 6858000"/>
              <a:gd name="connsiteX34" fmla="*/ 3874161 w 10615628"/>
              <a:gd name="connsiteY34" fmla="*/ 6844415 h 6858000"/>
              <a:gd name="connsiteX35" fmla="*/ 3692625 w 10615628"/>
              <a:gd name="connsiteY35" fmla="*/ 6276208 h 6858000"/>
              <a:gd name="connsiteX36" fmla="*/ 2561203 w 10615628"/>
              <a:gd name="connsiteY36" fmla="*/ 5655807 h 6858000"/>
              <a:gd name="connsiteX37" fmla="*/ 69616 w 10615628"/>
              <a:gd name="connsiteY37" fmla="*/ 4277707 h 6858000"/>
              <a:gd name="connsiteX38" fmla="*/ 1642 w 10615628"/>
              <a:gd name="connsiteY38" fmla="*/ 3679829 h 6858000"/>
              <a:gd name="connsiteX39" fmla="*/ 368893 w 10615628"/>
              <a:gd name="connsiteY39" fmla="*/ 2516307 h 6858000"/>
              <a:gd name="connsiteX40" fmla="*/ 1113509 w 10615628"/>
              <a:gd name="connsiteY40" fmla="*/ 2192619 h 6858000"/>
              <a:gd name="connsiteX41" fmla="*/ 2037232 w 10615628"/>
              <a:gd name="connsiteY41" fmla="*/ 2005556 h 6858000"/>
              <a:gd name="connsiteX42" fmla="*/ 2547311 w 10615628"/>
              <a:gd name="connsiteY42" fmla="*/ 1405116 h 6858000"/>
              <a:gd name="connsiteX43" fmla="*/ 3900863 w 10615628"/>
              <a:gd name="connsiteY43" fmla="*/ 578768 h 6858000"/>
              <a:gd name="connsiteX44" fmla="*/ 4571571 w 10615628"/>
              <a:gd name="connsiteY44" fmla="*/ 860779 h 6858000"/>
              <a:gd name="connsiteX45" fmla="*/ 6039225 w 10615628"/>
              <a:gd name="connsiteY45" fmla="*/ 631501 h 6858000"/>
              <a:gd name="connsiteX46" fmla="*/ 6449432 w 10615628"/>
              <a:gd name="connsiteY46" fmla="*/ 1932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8" h="6858000">
                <a:moveTo>
                  <a:pt x="7169275" y="5665108"/>
                </a:moveTo>
                <a:cubicBezTo>
                  <a:pt x="7360156" y="5665108"/>
                  <a:pt x="7514896" y="5819848"/>
                  <a:pt x="7514896" y="6010729"/>
                </a:cubicBezTo>
                <a:cubicBezTo>
                  <a:pt x="7514896" y="6201610"/>
                  <a:pt x="7360156" y="6356350"/>
                  <a:pt x="7169275" y="6356350"/>
                </a:cubicBezTo>
                <a:cubicBezTo>
                  <a:pt x="6978394" y="6356350"/>
                  <a:pt x="6823654" y="6201610"/>
                  <a:pt x="6823654" y="6010729"/>
                </a:cubicBezTo>
                <a:cubicBezTo>
                  <a:pt x="6823654" y="5819848"/>
                  <a:pt x="6978394" y="5665108"/>
                  <a:pt x="7169275" y="5665108"/>
                </a:cubicBezTo>
                <a:close/>
                <a:moveTo>
                  <a:pt x="10010445" y="2285547"/>
                </a:moveTo>
                <a:cubicBezTo>
                  <a:pt x="10256937" y="2285547"/>
                  <a:pt x="10456759" y="2485369"/>
                  <a:pt x="10456759" y="2731861"/>
                </a:cubicBezTo>
                <a:cubicBezTo>
                  <a:pt x="10456759" y="2978353"/>
                  <a:pt x="10256937" y="3178175"/>
                  <a:pt x="10010445" y="3178175"/>
                </a:cubicBezTo>
                <a:cubicBezTo>
                  <a:pt x="9763953" y="3178175"/>
                  <a:pt x="9564131" y="2978353"/>
                  <a:pt x="9564131" y="2731861"/>
                </a:cubicBezTo>
                <a:cubicBezTo>
                  <a:pt x="9564131" y="2485369"/>
                  <a:pt x="9763953" y="2285547"/>
                  <a:pt x="10010445" y="2285547"/>
                </a:cubicBezTo>
                <a:close/>
                <a:moveTo>
                  <a:pt x="10354144" y="1626055"/>
                </a:moveTo>
                <a:cubicBezTo>
                  <a:pt x="10498558" y="1626055"/>
                  <a:pt x="10615628" y="1743125"/>
                  <a:pt x="10615628" y="1887539"/>
                </a:cubicBezTo>
                <a:cubicBezTo>
                  <a:pt x="10615628" y="2031953"/>
                  <a:pt x="10498558" y="2149023"/>
                  <a:pt x="10354144" y="2149023"/>
                </a:cubicBezTo>
                <a:cubicBezTo>
                  <a:pt x="10209730" y="2149023"/>
                  <a:pt x="10092660" y="2031953"/>
                  <a:pt x="10092660" y="1887539"/>
                </a:cubicBezTo>
                <a:cubicBezTo>
                  <a:pt x="10092660" y="1743125"/>
                  <a:pt x="10209730" y="1626055"/>
                  <a:pt x="10354144" y="1626055"/>
                </a:cubicBezTo>
                <a:close/>
                <a:moveTo>
                  <a:pt x="1458900" y="620486"/>
                </a:moveTo>
                <a:cubicBezTo>
                  <a:pt x="1705392" y="620486"/>
                  <a:pt x="1905214" y="820308"/>
                  <a:pt x="1905214" y="1066801"/>
                </a:cubicBezTo>
                <a:cubicBezTo>
                  <a:pt x="1905214" y="1313293"/>
                  <a:pt x="1705392" y="1513115"/>
                  <a:pt x="1458900" y="1513115"/>
                </a:cubicBezTo>
                <a:cubicBezTo>
                  <a:pt x="1212408" y="1513115"/>
                  <a:pt x="1012586" y="1313293"/>
                  <a:pt x="1012586" y="1066801"/>
                </a:cubicBezTo>
                <a:cubicBezTo>
                  <a:pt x="1012586" y="820308"/>
                  <a:pt x="1212408" y="620486"/>
                  <a:pt x="1458900" y="620486"/>
                </a:cubicBezTo>
                <a:close/>
                <a:moveTo>
                  <a:pt x="6634576" y="0"/>
                </a:moveTo>
                <a:lnTo>
                  <a:pt x="10141833" y="0"/>
                </a:lnTo>
                <a:lnTo>
                  <a:pt x="10200259" y="112226"/>
                </a:lnTo>
                <a:cubicBezTo>
                  <a:pt x="10410238" y="575267"/>
                  <a:pt x="10394871" y="1153566"/>
                  <a:pt x="9914574" y="1675664"/>
                </a:cubicBezTo>
                <a:cubicBezTo>
                  <a:pt x="9716855" y="1890647"/>
                  <a:pt x="9539637" y="2125050"/>
                  <a:pt x="9361608" y="2357295"/>
                </a:cubicBezTo>
                <a:cubicBezTo>
                  <a:pt x="9193291" y="2576999"/>
                  <a:pt x="9188571" y="2830555"/>
                  <a:pt x="9334634" y="3068329"/>
                </a:cubicBezTo>
                <a:cubicBezTo>
                  <a:pt x="9495669" y="3329572"/>
                  <a:pt x="9683003" y="3577867"/>
                  <a:pt x="9815041" y="3852733"/>
                </a:cubicBezTo>
                <a:cubicBezTo>
                  <a:pt x="10050524" y="4342849"/>
                  <a:pt x="9955574" y="4825683"/>
                  <a:pt x="9376175" y="5163128"/>
                </a:cubicBezTo>
                <a:cubicBezTo>
                  <a:pt x="8901028" y="5439881"/>
                  <a:pt x="8396076" y="5450671"/>
                  <a:pt x="7869812" y="5397802"/>
                </a:cubicBezTo>
                <a:cubicBezTo>
                  <a:pt x="7414763" y="5352215"/>
                  <a:pt x="6924916" y="5316880"/>
                  <a:pt x="6545391" y="5591204"/>
                </a:cubicBezTo>
                <a:cubicBezTo>
                  <a:pt x="6238293" y="5813470"/>
                  <a:pt x="6024794" y="6166020"/>
                  <a:pt x="5772722" y="6463273"/>
                </a:cubicBezTo>
                <a:cubicBezTo>
                  <a:pt x="5693284" y="6557075"/>
                  <a:pt x="5618532" y="6655327"/>
                  <a:pt x="5542128" y="6751894"/>
                </a:cubicBezTo>
                <a:lnTo>
                  <a:pt x="5455474" y="6858000"/>
                </a:lnTo>
                <a:lnTo>
                  <a:pt x="3884321" y="6858000"/>
                </a:lnTo>
                <a:lnTo>
                  <a:pt x="3874161" y="6844415"/>
                </a:lnTo>
                <a:cubicBezTo>
                  <a:pt x="3769501" y="6682571"/>
                  <a:pt x="3725803" y="6471500"/>
                  <a:pt x="3692625" y="6276208"/>
                </a:cubicBezTo>
                <a:cubicBezTo>
                  <a:pt x="3594979" y="5704765"/>
                  <a:pt x="2996562" y="5529974"/>
                  <a:pt x="2561203" y="5655807"/>
                </a:cubicBezTo>
                <a:cubicBezTo>
                  <a:pt x="1295583" y="6024676"/>
                  <a:pt x="405172" y="5378784"/>
                  <a:pt x="69616" y="4277707"/>
                </a:cubicBezTo>
                <a:cubicBezTo>
                  <a:pt x="12162" y="4089023"/>
                  <a:pt x="22817" y="3880246"/>
                  <a:pt x="1642" y="3679829"/>
                </a:cubicBezTo>
                <a:cubicBezTo>
                  <a:pt x="-11845" y="3246492"/>
                  <a:pt x="53163" y="2840534"/>
                  <a:pt x="368893" y="2516307"/>
                </a:cubicBezTo>
                <a:cubicBezTo>
                  <a:pt x="570253" y="2309552"/>
                  <a:pt x="826642" y="2227146"/>
                  <a:pt x="1113509" y="2192619"/>
                </a:cubicBezTo>
                <a:cubicBezTo>
                  <a:pt x="1425464" y="2154856"/>
                  <a:pt x="1739170" y="2099965"/>
                  <a:pt x="2037232" y="2005556"/>
                </a:cubicBezTo>
                <a:cubicBezTo>
                  <a:pt x="2313447" y="1917890"/>
                  <a:pt x="2430109" y="1649903"/>
                  <a:pt x="2547311" y="1405116"/>
                </a:cubicBezTo>
                <a:cubicBezTo>
                  <a:pt x="2839303" y="794963"/>
                  <a:pt x="3300289" y="490428"/>
                  <a:pt x="3900863" y="578768"/>
                </a:cubicBezTo>
                <a:cubicBezTo>
                  <a:pt x="4133784" y="613024"/>
                  <a:pt x="4362118" y="739802"/>
                  <a:pt x="4571571" y="860779"/>
                </a:cubicBezTo>
                <a:cubicBezTo>
                  <a:pt x="5133169" y="1185277"/>
                  <a:pt x="5641898" y="1029502"/>
                  <a:pt x="6039225" y="631501"/>
                </a:cubicBezTo>
                <a:cubicBezTo>
                  <a:pt x="6180164" y="489888"/>
                  <a:pt x="6313483" y="339980"/>
                  <a:pt x="6449432" y="1932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879A27-B603-7593-BF5B-58B78F5C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592" y="1789043"/>
            <a:ext cx="6506817" cy="1307548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데이터 탐색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1A141B-D3AC-FCF2-993D-8B4CE5A1D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374" y="3348383"/>
            <a:ext cx="7125252" cy="2391879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기존 데이터를 탐색해서 사용 여부 및 방향성을 정함</a:t>
            </a:r>
          </a:p>
        </p:txBody>
      </p:sp>
    </p:spTree>
    <p:extLst>
      <p:ext uri="{BB962C8B-B14F-4D97-AF65-F5344CB8AC3E}">
        <p14:creationId xmlns:p14="http://schemas.microsoft.com/office/powerpoint/2010/main" val="385680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0D72-E2D0-223B-0C2A-F14CBFD9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Train&amp;test</a:t>
            </a:r>
            <a:r>
              <a:rPr kumimoji="1" lang="en-US" altLang="ko-KR" dirty="0"/>
              <a:t> data set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4637F-8A71-71F3-C4D9-A00C54FB9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Train : 2172*12 </a:t>
            </a:r>
          </a:p>
          <a:p>
            <a:r>
              <a:rPr kumimoji="1" lang="en-US" altLang="ko-KR" sz="3000" dirty="0"/>
              <a:t>2019~2022</a:t>
            </a:r>
            <a:r>
              <a:rPr kumimoji="1" lang="ko-KR" altLang="en-US" sz="3000" dirty="0"/>
              <a:t>년까지의 데이터 </a:t>
            </a:r>
            <a:r>
              <a:rPr kumimoji="1" lang="en-US" altLang="ko-KR" sz="3000" dirty="0"/>
              <a:t>–</a:t>
            </a:r>
            <a:r>
              <a:rPr kumimoji="1" lang="ko-KR" altLang="en-US" sz="3000" dirty="0"/>
              <a:t> </a:t>
            </a:r>
            <a:r>
              <a:rPr kumimoji="1" lang="ko-KR" altLang="en-US" sz="3000" dirty="0" err="1"/>
              <a:t>결측치</a:t>
            </a:r>
            <a:r>
              <a:rPr kumimoji="1" lang="en-US" altLang="ko-KR" sz="3000" dirty="0"/>
              <a:t> X</a:t>
            </a:r>
          </a:p>
          <a:p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Test : 535*12</a:t>
            </a:r>
          </a:p>
          <a:p>
            <a:r>
              <a:rPr kumimoji="1" lang="en-US" altLang="ko-KR" sz="3000" dirty="0"/>
              <a:t>2023</a:t>
            </a:r>
            <a:r>
              <a:rPr kumimoji="1" lang="ko-KR" altLang="en-US" sz="3000" dirty="0"/>
              <a:t>년의 데이터</a:t>
            </a:r>
            <a:r>
              <a:rPr kumimoji="1" lang="en-US" altLang="ko-KR" sz="3000" dirty="0"/>
              <a:t> – </a:t>
            </a:r>
            <a:r>
              <a:rPr kumimoji="1" lang="ko-KR" altLang="en-US" sz="3000" dirty="0" err="1"/>
              <a:t>결측치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X</a:t>
            </a:r>
          </a:p>
          <a:p>
            <a:r>
              <a:rPr kumimoji="1" lang="ko-KR" altLang="en-US" sz="3000" dirty="0"/>
              <a:t>총 </a:t>
            </a:r>
            <a:r>
              <a:rPr kumimoji="1" lang="en-US" altLang="ko-KR" sz="3000" dirty="0"/>
              <a:t>50</a:t>
            </a:r>
            <a:r>
              <a:rPr kumimoji="1" lang="ko-KR" altLang="en-US" sz="3000" dirty="0"/>
              <a:t>개의 </a:t>
            </a:r>
            <a:r>
              <a:rPr kumimoji="1" lang="en-US" altLang="ko-KR" sz="3000" dirty="0"/>
              <a:t>unique</a:t>
            </a:r>
            <a:r>
              <a:rPr kumimoji="1" lang="ko-KR" altLang="en-US" sz="3000" dirty="0"/>
              <a:t>한 </a:t>
            </a:r>
            <a:r>
              <a:rPr kumimoji="1" lang="en-US" altLang="ko-KR" sz="3000" dirty="0"/>
              <a:t>location</a:t>
            </a:r>
            <a:r>
              <a:rPr kumimoji="1" lang="ko-KR" altLang="en-US" sz="3000" dirty="0"/>
              <a:t>이 존재</a:t>
            </a:r>
            <a:endParaRPr kumimoji="1" lang="en-US" altLang="ko-KR" sz="3000" dirty="0"/>
          </a:p>
          <a:p>
            <a:r>
              <a:rPr kumimoji="1" lang="en-US" altLang="ko-KR" sz="3000" dirty="0"/>
              <a:t>Col : ID, Year, Month, location, no2, o3, co, so2, pm10, pm2.5, address, Y(Train</a:t>
            </a:r>
            <a:r>
              <a:rPr kumimoji="1" lang="ko-KR" altLang="en-US" sz="3000" dirty="0" err="1"/>
              <a:t>에만</a:t>
            </a:r>
            <a:r>
              <a:rPr kumimoji="1" lang="ko-KR" altLang="en-US" sz="3000" dirty="0"/>
              <a:t> 존재</a:t>
            </a:r>
            <a:r>
              <a:rPr kumimoji="1" lang="en-US" altLang="ko-KR" sz="3000" dirty="0"/>
              <a:t>)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7977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A1E31-16D8-8895-A454-FC670B03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Population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469E2-B6EF-7C11-4CD4-BF465650D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dirty="0"/>
              <a:t>2019~2023</a:t>
            </a:r>
            <a:r>
              <a:rPr kumimoji="1" lang="ko-KR" altLang="en-US" sz="3000" dirty="0"/>
              <a:t>년까지 서울 인구데이터</a:t>
            </a:r>
            <a:endParaRPr kumimoji="1" lang="en-US" altLang="ko-KR" sz="3000" dirty="0"/>
          </a:p>
          <a:p>
            <a:r>
              <a:rPr kumimoji="1" lang="ko-KR" altLang="en-US" sz="3000" dirty="0"/>
              <a:t>남</a:t>
            </a:r>
            <a:r>
              <a:rPr kumimoji="1" lang="en-US" altLang="ko-KR" sz="3000" dirty="0"/>
              <a:t>/</a:t>
            </a:r>
            <a:r>
              <a:rPr kumimoji="1" lang="ko-KR" altLang="en-US" sz="3000" dirty="0" err="1"/>
              <a:t>녀</a:t>
            </a:r>
            <a:r>
              <a:rPr kumimoji="1" lang="ko-KR" altLang="en-US" sz="3000" dirty="0"/>
              <a:t> 구분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10</a:t>
            </a:r>
            <a:r>
              <a:rPr kumimoji="1" lang="ko-KR" altLang="en-US" sz="3000" dirty="0"/>
              <a:t>대부터 </a:t>
            </a:r>
            <a:r>
              <a:rPr kumimoji="1" lang="en-US" altLang="ko-KR" sz="3000" dirty="0"/>
              <a:t>70</a:t>
            </a:r>
            <a:r>
              <a:rPr kumimoji="1" lang="ko-KR" altLang="en-US" sz="3000" dirty="0"/>
              <a:t>대 이후까지 </a:t>
            </a:r>
            <a:r>
              <a:rPr kumimoji="1" lang="en-US" altLang="ko-KR" sz="3000" dirty="0"/>
              <a:t>10</a:t>
            </a:r>
            <a:r>
              <a:rPr kumimoji="1" lang="ko-KR" altLang="en-US" sz="3000" dirty="0"/>
              <a:t>세 단위로 구분</a:t>
            </a:r>
            <a:endParaRPr kumimoji="1" lang="en-US" altLang="ko-KR" sz="3000" dirty="0"/>
          </a:p>
          <a:p>
            <a:r>
              <a:rPr kumimoji="1" lang="ko-KR" altLang="en-US" sz="3000" dirty="0"/>
              <a:t>소수점 </a:t>
            </a:r>
            <a:r>
              <a:rPr kumimoji="1" lang="en-US" altLang="ko-KR" sz="3000" dirty="0"/>
              <a:t>2</a:t>
            </a:r>
            <a:r>
              <a:rPr kumimoji="1" lang="ko-KR" altLang="en-US" sz="3000" dirty="0" err="1"/>
              <a:t>자리까지만</a:t>
            </a:r>
            <a:r>
              <a:rPr kumimoji="1" lang="ko-KR" altLang="en-US" sz="3000" dirty="0"/>
              <a:t> 사용</a:t>
            </a:r>
            <a:r>
              <a:rPr kumimoji="1" lang="en-US" altLang="ko-KR" sz="3000" dirty="0"/>
              <a:t>.</a:t>
            </a:r>
          </a:p>
          <a:p>
            <a:r>
              <a:rPr kumimoji="1" lang="en-US" altLang="ko-KR" sz="3000" dirty="0"/>
              <a:t>location</a:t>
            </a:r>
            <a:r>
              <a:rPr kumimoji="1" lang="ko-KR" altLang="en-US" sz="3000" dirty="0"/>
              <a:t>이 관악산</a:t>
            </a:r>
            <a:r>
              <a:rPr kumimoji="1" lang="en-US" altLang="ko-KR" sz="3000" dirty="0"/>
              <a:t>,</a:t>
            </a:r>
            <a:r>
              <a:rPr kumimoji="1" lang="ko-KR" altLang="en-US" sz="3000" dirty="0"/>
              <a:t> 행주인 행에는 </a:t>
            </a:r>
            <a:r>
              <a:rPr kumimoji="1" lang="ko-KR" altLang="en-US" sz="3000" dirty="0" err="1"/>
              <a:t>결측치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061705124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10782</Words>
  <Application>Microsoft Macintosh PowerPoint</Application>
  <PresentationFormat>와이드스크린</PresentationFormat>
  <Paragraphs>142</Paragraphs>
  <Slides>40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__fkGroteskNeue_598ab8</vt:lpstr>
      <vt:lpstr>Arial</vt:lpstr>
      <vt:lpstr>Avenir Next LT Pro</vt:lpstr>
      <vt:lpstr>Courier New</vt:lpstr>
      <vt:lpstr>Posterama</vt:lpstr>
      <vt:lpstr>SplashVTI</vt:lpstr>
      <vt:lpstr>서울시립대학교 통계학과 데이터 분석 경진대회 </vt:lpstr>
      <vt:lpstr>목차</vt:lpstr>
      <vt:lpstr>모델 선정 및 배경</vt:lpstr>
      <vt:lpstr>PowerPoint 프레젠테이션</vt:lpstr>
      <vt:lpstr>PowerPoint 프레젠테이션</vt:lpstr>
      <vt:lpstr>PowerPoint 프레젠테이션</vt:lpstr>
      <vt:lpstr>데이터 탐색</vt:lpstr>
      <vt:lpstr>Train&amp;test data set</vt:lpstr>
      <vt:lpstr>Population</vt:lpstr>
      <vt:lpstr>Rain</vt:lpstr>
      <vt:lpstr>Bike</vt:lpstr>
      <vt:lpstr>Car</vt:lpstr>
      <vt:lpstr>Station Location</vt:lpstr>
      <vt:lpstr>Mountain Fire</vt:lpstr>
      <vt:lpstr>탐색 결과</vt:lpstr>
      <vt:lpstr>데이터 추가 및 전처리</vt:lpstr>
      <vt:lpstr>PowerPoint 프레젠테이션</vt:lpstr>
      <vt:lpstr>데이터 전처리</vt:lpstr>
      <vt:lpstr>PowerPoint 프레젠테이션</vt:lpstr>
      <vt:lpstr>Station Location : 고도 데이터 추가</vt:lpstr>
      <vt:lpstr>Station Location : 고도 데이터 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 및 정리</vt:lpstr>
      <vt:lpstr>PowerPoint 프레젠테이션</vt:lpstr>
      <vt:lpstr>Appendix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김동은</dc:creator>
  <cp:lastModifiedBy>김동은</cp:lastModifiedBy>
  <cp:revision>3</cp:revision>
  <dcterms:created xsi:type="dcterms:W3CDTF">2024-10-28T01:05:05Z</dcterms:created>
  <dcterms:modified xsi:type="dcterms:W3CDTF">2024-10-28T08:46:54Z</dcterms:modified>
</cp:coreProperties>
</file>